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300" r:id="rId3"/>
    <p:sldId id="299" r:id="rId4"/>
    <p:sldId id="265" r:id="rId5"/>
    <p:sldId id="259" r:id="rId6"/>
    <p:sldId id="267" r:id="rId7"/>
    <p:sldId id="268" r:id="rId8"/>
    <p:sldId id="260" r:id="rId9"/>
    <p:sldId id="269" r:id="rId10"/>
    <p:sldId id="270" r:id="rId11"/>
    <p:sldId id="271" r:id="rId12"/>
    <p:sldId id="283" r:id="rId13"/>
    <p:sldId id="285" r:id="rId14"/>
    <p:sldId id="284" r:id="rId15"/>
    <p:sldId id="286" r:id="rId16"/>
    <p:sldId id="263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64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FF"/>
    <a:srgbClr val="CDA133"/>
    <a:srgbClr val="DABA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3276" autoAdjust="0"/>
  </p:normalViewPr>
  <p:slideViewPr>
    <p:cSldViewPr snapToGrid="0">
      <p:cViewPr>
        <p:scale>
          <a:sx n="87" d="100"/>
          <a:sy n="87" d="100"/>
        </p:scale>
        <p:origin x="60" y="-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7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F34D7-AB8E-455E-BE72-3599D4781EE4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DA7478CD-F09A-4608-9BBC-35858EC27D7B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2000" dirty="0"/>
            <a:t>檢查登入狀態</a:t>
          </a:r>
        </a:p>
      </dgm:t>
    </dgm:pt>
    <dgm:pt modelId="{D7A00FA2-8810-4FA8-8F4F-29B2DE969A41}" type="parTrans" cxnId="{9524B57C-5941-454F-9D27-0C16B2524F96}">
      <dgm:prSet/>
      <dgm:spPr/>
      <dgm:t>
        <a:bodyPr/>
        <a:lstStyle/>
        <a:p>
          <a:endParaRPr lang="zh-TW" altLang="en-US"/>
        </a:p>
      </dgm:t>
    </dgm:pt>
    <dgm:pt modelId="{DFDCFBF0-B3A8-4D12-BED3-E37B4CA3375A}" type="sibTrans" cxnId="{9524B57C-5941-454F-9D27-0C16B2524F96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F62C172A-31BB-4A53-9252-1C19FE966531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2000" dirty="0"/>
            <a:t>用戶登入</a:t>
          </a:r>
        </a:p>
      </dgm:t>
    </dgm:pt>
    <dgm:pt modelId="{DE0AC961-DEB2-427E-86A6-57823609AC5A}" type="parTrans" cxnId="{52242916-9377-48A3-A595-4ADEC01DDBDA}">
      <dgm:prSet/>
      <dgm:spPr/>
      <dgm:t>
        <a:bodyPr/>
        <a:lstStyle/>
        <a:p>
          <a:endParaRPr lang="zh-TW" altLang="en-US"/>
        </a:p>
      </dgm:t>
    </dgm:pt>
    <dgm:pt modelId="{AC8C6A81-CCD2-408A-8D6F-BA84F71E1B91}" type="sibTrans" cxnId="{52242916-9377-48A3-A595-4ADEC01DDBDA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E0ADD611-229A-4B5E-90EF-149F6CD196AC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2000" dirty="0"/>
            <a:t>確認身分</a:t>
          </a:r>
          <a:endParaRPr lang="en-US" altLang="zh-TW" sz="2000" dirty="0"/>
        </a:p>
        <a:p>
          <a:r>
            <a:rPr lang="en-US" altLang="zh-TW" sz="2000" dirty="0"/>
            <a:t>Code </a:t>
          </a:r>
          <a:r>
            <a:rPr lang="zh-TW" altLang="en-US" sz="2000" dirty="0"/>
            <a:t>、 </a:t>
          </a:r>
          <a:r>
            <a:rPr lang="en-US" altLang="zh-TW" sz="2000" dirty="0"/>
            <a:t>token</a:t>
          </a:r>
        </a:p>
        <a:p>
          <a:r>
            <a:rPr lang="en-US" altLang="zh-TW" sz="2000" dirty="0"/>
            <a:t> </a:t>
          </a:r>
          <a:r>
            <a:rPr lang="zh-TW" altLang="en-US" sz="2000" dirty="0"/>
            <a:t>處理</a:t>
          </a:r>
        </a:p>
      </dgm:t>
    </dgm:pt>
    <dgm:pt modelId="{A0404F6D-EA27-472E-8488-80144D060AE0}" type="parTrans" cxnId="{DBA6892D-261F-47F1-A131-37D172A8BC61}">
      <dgm:prSet/>
      <dgm:spPr/>
      <dgm:t>
        <a:bodyPr/>
        <a:lstStyle/>
        <a:p>
          <a:endParaRPr lang="zh-TW" altLang="en-US"/>
        </a:p>
      </dgm:t>
    </dgm:pt>
    <dgm:pt modelId="{7973CAB5-1289-46EE-8C02-5397647B9208}" type="sibTrans" cxnId="{DBA6892D-261F-47F1-A131-37D172A8BC61}">
      <dgm:prSet/>
      <dgm:spPr>
        <a:solidFill>
          <a:schemeClr val="tx1"/>
        </a:solidFill>
      </dgm:spPr>
      <dgm:t>
        <a:bodyPr/>
        <a:lstStyle/>
        <a:p>
          <a:endParaRPr lang="zh-TW" altLang="en-US"/>
        </a:p>
      </dgm:t>
    </dgm:pt>
    <dgm:pt modelId="{37B986D4-A9B9-4632-A334-9AFD2F109137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2000" dirty="0"/>
            <a:t>儲存</a:t>
          </a:r>
          <a:r>
            <a:rPr lang="en-US" altLang="zh-TW" sz="2000" dirty="0"/>
            <a:t>token</a:t>
          </a:r>
        </a:p>
        <a:p>
          <a:r>
            <a:rPr lang="zh-TW" altLang="en-US" sz="2000" dirty="0"/>
            <a:t>和登入狀態</a:t>
          </a:r>
        </a:p>
      </dgm:t>
    </dgm:pt>
    <dgm:pt modelId="{6617EF97-84C7-4FF0-888E-1F3A482DEE24}" type="parTrans" cxnId="{933646A4-3298-40FC-BFD6-98E58545A30D}">
      <dgm:prSet/>
      <dgm:spPr/>
      <dgm:t>
        <a:bodyPr/>
        <a:lstStyle/>
        <a:p>
          <a:endParaRPr lang="zh-TW" altLang="en-US"/>
        </a:p>
      </dgm:t>
    </dgm:pt>
    <dgm:pt modelId="{9B9A0FF2-E392-494B-AEC2-1CE6B53A7453}" type="sibTrans" cxnId="{933646A4-3298-40FC-BFD6-98E58545A30D}">
      <dgm:prSet/>
      <dgm:spPr/>
      <dgm:t>
        <a:bodyPr/>
        <a:lstStyle/>
        <a:p>
          <a:endParaRPr lang="zh-TW" altLang="en-US"/>
        </a:p>
      </dgm:t>
    </dgm:pt>
    <dgm:pt modelId="{0B82049F-825C-4D79-BF3D-DA5DB9E519A7}" type="pres">
      <dgm:prSet presAssocID="{902F34D7-AB8E-455E-BE72-3599D4781EE4}" presName="Name0" presStyleCnt="0">
        <dgm:presLayoutVars>
          <dgm:dir/>
          <dgm:resizeHandles val="exact"/>
        </dgm:presLayoutVars>
      </dgm:prSet>
      <dgm:spPr/>
    </dgm:pt>
    <dgm:pt modelId="{1B3298A0-3F5F-451A-9CD0-85514F80D392}" type="pres">
      <dgm:prSet presAssocID="{DA7478CD-F09A-4608-9BBC-35858EC27D7B}" presName="node" presStyleLbl="node1" presStyleIdx="0" presStyleCnt="4">
        <dgm:presLayoutVars>
          <dgm:bulletEnabled val="1"/>
        </dgm:presLayoutVars>
      </dgm:prSet>
      <dgm:spPr/>
    </dgm:pt>
    <dgm:pt modelId="{80E11A26-BA57-40BE-9F8E-B2BB3172CCA3}" type="pres">
      <dgm:prSet presAssocID="{DFDCFBF0-B3A8-4D12-BED3-E37B4CA3375A}" presName="sibTrans" presStyleLbl="sibTrans2D1" presStyleIdx="0" presStyleCnt="3" custScaleY="36555"/>
      <dgm:spPr/>
    </dgm:pt>
    <dgm:pt modelId="{16CCADA7-3CA7-49F5-B145-BC80D03E7BC8}" type="pres">
      <dgm:prSet presAssocID="{DFDCFBF0-B3A8-4D12-BED3-E37B4CA3375A}" presName="connectorText" presStyleLbl="sibTrans2D1" presStyleIdx="0" presStyleCnt="3"/>
      <dgm:spPr/>
    </dgm:pt>
    <dgm:pt modelId="{6760CA00-85F7-452B-871B-76FAE6B4D565}" type="pres">
      <dgm:prSet presAssocID="{F62C172A-31BB-4A53-9252-1C19FE966531}" presName="node" presStyleLbl="node1" presStyleIdx="1" presStyleCnt="4">
        <dgm:presLayoutVars>
          <dgm:bulletEnabled val="1"/>
        </dgm:presLayoutVars>
      </dgm:prSet>
      <dgm:spPr/>
    </dgm:pt>
    <dgm:pt modelId="{16EFE11E-2CD4-4EFB-A964-071A3EF8DA12}" type="pres">
      <dgm:prSet presAssocID="{AC8C6A81-CCD2-408A-8D6F-BA84F71E1B91}" presName="sibTrans" presStyleLbl="sibTrans2D1" presStyleIdx="1" presStyleCnt="3" custScaleY="36555"/>
      <dgm:spPr/>
    </dgm:pt>
    <dgm:pt modelId="{7F1A3E6E-4544-4422-A70E-35C642581A9E}" type="pres">
      <dgm:prSet presAssocID="{AC8C6A81-CCD2-408A-8D6F-BA84F71E1B91}" presName="connectorText" presStyleLbl="sibTrans2D1" presStyleIdx="1" presStyleCnt="3"/>
      <dgm:spPr/>
    </dgm:pt>
    <dgm:pt modelId="{E3EBF9EB-555D-429D-8F04-4AD7A87DD63D}" type="pres">
      <dgm:prSet presAssocID="{E0ADD611-229A-4B5E-90EF-149F6CD196AC}" presName="node" presStyleLbl="node1" presStyleIdx="2" presStyleCnt="4">
        <dgm:presLayoutVars>
          <dgm:bulletEnabled val="1"/>
        </dgm:presLayoutVars>
      </dgm:prSet>
      <dgm:spPr/>
    </dgm:pt>
    <dgm:pt modelId="{FF95A7D7-C732-49BF-97DB-AB049DAC5C69}" type="pres">
      <dgm:prSet presAssocID="{7973CAB5-1289-46EE-8C02-5397647B9208}" presName="sibTrans" presStyleLbl="sibTrans2D1" presStyleIdx="2" presStyleCnt="3" custScaleY="36555"/>
      <dgm:spPr/>
    </dgm:pt>
    <dgm:pt modelId="{E6F0E4FB-2443-425E-BD4A-712124691502}" type="pres">
      <dgm:prSet presAssocID="{7973CAB5-1289-46EE-8C02-5397647B9208}" presName="connectorText" presStyleLbl="sibTrans2D1" presStyleIdx="2" presStyleCnt="3"/>
      <dgm:spPr/>
    </dgm:pt>
    <dgm:pt modelId="{06231FC7-4F29-4863-B330-62F7DCE3FC15}" type="pres">
      <dgm:prSet presAssocID="{37B986D4-A9B9-4632-A334-9AFD2F109137}" presName="node" presStyleLbl="node1" presStyleIdx="3" presStyleCnt="4">
        <dgm:presLayoutVars>
          <dgm:bulletEnabled val="1"/>
        </dgm:presLayoutVars>
      </dgm:prSet>
      <dgm:spPr/>
    </dgm:pt>
  </dgm:ptLst>
  <dgm:cxnLst>
    <dgm:cxn modelId="{CB26310A-7F87-4D6C-B301-CD63A2B7C6F1}" type="presOf" srcId="{E0ADD611-229A-4B5E-90EF-149F6CD196AC}" destId="{E3EBF9EB-555D-429D-8F04-4AD7A87DD63D}" srcOrd="0" destOrd="0" presId="urn:microsoft.com/office/officeart/2005/8/layout/process1"/>
    <dgm:cxn modelId="{52242916-9377-48A3-A595-4ADEC01DDBDA}" srcId="{902F34D7-AB8E-455E-BE72-3599D4781EE4}" destId="{F62C172A-31BB-4A53-9252-1C19FE966531}" srcOrd="1" destOrd="0" parTransId="{DE0AC961-DEB2-427E-86A6-57823609AC5A}" sibTransId="{AC8C6A81-CCD2-408A-8D6F-BA84F71E1B91}"/>
    <dgm:cxn modelId="{09219B27-B01B-4A12-B72F-F0CBE06B4AAD}" type="presOf" srcId="{DFDCFBF0-B3A8-4D12-BED3-E37B4CA3375A}" destId="{16CCADA7-3CA7-49F5-B145-BC80D03E7BC8}" srcOrd="1" destOrd="0" presId="urn:microsoft.com/office/officeart/2005/8/layout/process1"/>
    <dgm:cxn modelId="{DBA6892D-261F-47F1-A131-37D172A8BC61}" srcId="{902F34D7-AB8E-455E-BE72-3599D4781EE4}" destId="{E0ADD611-229A-4B5E-90EF-149F6CD196AC}" srcOrd="2" destOrd="0" parTransId="{A0404F6D-EA27-472E-8488-80144D060AE0}" sibTransId="{7973CAB5-1289-46EE-8C02-5397647B9208}"/>
    <dgm:cxn modelId="{D2392D68-4397-4935-B2C7-A5FE51433382}" type="presOf" srcId="{F62C172A-31BB-4A53-9252-1C19FE966531}" destId="{6760CA00-85F7-452B-871B-76FAE6B4D565}" srcOrd="0" destOrd="0" presId="urn:microsoft.com/office/officeart/2005/8/layout/process1"/>
    <dgm:cxn modelId="{18892850-E458-4B89-9723-2B1FCCAA7179}" type="presOf" srcId="{902F34D7-AB8E-455E-BE72-3599D4781EE4}" destId="{0B82049F-825C-4D79-BF3D-DA5DB9E519A7}" srcOrd="0" destOrd="0" presId="urn:microsoft.com/office/officeart/2005/8/layout/process1"/>
    <dgm:cxn modelId="{9524B57C-5941-454F-9D27-0C16B2524F96}" srcId="{902F34D7-AB8E-455E-BE72-3599D4781EE4}" destId="{DA7478CD-F09A-4608-9BBC-35858EC27D7B}" srcOrd="0" destOrd="0" parTransId="{D7A00FA2-8810-4FA8-8F4F-29B2DE969A41}" sibTransId="{DFDCFBF0-B3A8-4D12-BED3-E37B4CA3375A}"/>
    <dgm:cxn modelId="{933646A4-3298-40FC-BFD6-98E58545A30D}" srcId="{902F34D7-AB8E-455E-BE72-3599D4781EE4}" destId="{37B986D4-A9B9-4632-A334-9AFD2F109137}" srcOrd="3" destOrd="0" parTransId="{6617EF97-84C7-4FF0-888E-1F3A482DEE24}" sibTransId="{9B9A0FF2-E392-494B-AEC2-1CE6B53A7453}"/>
    <dgm:cxn modelId="{7EB6B5A5-0F2C-4438-A914-BD7587A083EB}" type="presOf" srcId="{7973CAB5-1289-46EE-8C02-5397647B9208}" destId="{FF95A7D7-C732-49BF-97DB-AB049DAC5C69}" srcOrd="0" destOrd="0" presId="urn:microsoft.com/office/officeart/2005/8/layout/process1"/>
    <dgm:cxn modelId="{C9AE4CAC-3648-4458-AE93-08CA8B89861D}" type="presOf" srcId="{DA7478CD-F09A-4608-9BBC-35858EC27D7B}" destId="{1B3298A0-3F5F-451A-9CD0-85514F80D392}" srcOrd="0" destOrd="0" presId="urn:microsoft.com/office/officeart/2005/8/layout/process1"/>
    <dgm:cxn modelId="{8E811CB2-70D6-413B-8001-4E639490790C}" type="presOf" srcId="{37B986D4-A9B9-4632-A334-9AFD2F109137}" destId="{06231FC7-4F29-4863-B330-62F7DCE3FC15}" srcOrd="0" destOrd="0" presId="urn:microsoft.com/office/officeart/2005/8/layout/process1"/>
    <dgm:cxn modelId="{AB13B9B4-727D-4C62-8277-C7E4BB719922}" type="presOf" srcId="{AC8C6A81-CCD2-408A-8D6F-BA84F71E1B91}" destId="{16EFE11E-2CD4-4EFB-A964-071A3EF8DA12}" srcOrd="0" destOrd="0" presId="urn:microsoft.com/office/officeart/2005/8/layout/process1"/>
    <dgm:cxn modelId="{F42F5AC4-0AB7-4F75-ADE4-D5DFB4C42EA2}" type="presOf" srcId="{7973CAB5-1289-46EE-8C02-5397647B9208}" destId="{E6F0E4FB-2443-425E-BD4A-712124691502}" srcOrd="1" destOrd="0" presId="urn:microsoft.com/office/officeart/2005/8/layout/process1"/>
    <dgm:cxn modelId="{AF9F93C7-B8BF-4EBF-9465-02F923514601}" type="presOf" srcId="{DFDCFBF0-B3A8-4D12-BED3-E37B4CA3375A}" destId="{80E11A26-BA57-40BE-9F8E-B2BB3172CCA3}" srcOrd="0" destOrd="0" presId="urn:microsoft.com/office/officeart/2005/8/layout/process1"/>
    <dgm:cxn modelId="{35309AE0-A45D-4BC7-B586-8E72B87C2AAC}" type="presOf" srcId="{AC8C6A81-CCD2-408A-8D6F-BA84F71E1B91}" destId="{7F1A3E6E-4544-4422-A70E-35C642581A9E}" srcOrd="1" destOrd="0" presId="urn:microsoft.com/office/officeart/2005/8/layout/process1"/>
    <dgm:cxn modelId="{2A9DD753-2D93-4635-BCD3-251EBCB6AC1C}" type="presParOf" srcId="{0B82049F-825C-4D79-BF3D-DA5DB9E519A7}" destId="{1B3298A0-3F5F-451A-9CD0-85514F80D392}" srcOrd="0" destOrd="0" presId="urn:microsoft.com/office/officeart/2005/8/layout/process1"/>
    <dgm:cxn modelId="{29352F82-8BFC-4D0F-89E6-2BC0285B19AB}" type="presParOf" srcId="{0B82049F-825C-4D79-BF3D-DA5DB9E519A7}" destId="{80E11A26-BA57-40BE-9F8E-B2BB3172CCA3}" srcOrd="1" destOrd="0" presId="urn:microsoft.com/office/officeart/2005/8/layout/process1"/>
    <dgm:cxn modelId="{9C9EE7B3-0CB6-4C1E-9705-FFCB2CA13779}" type="presParOf" srcId="{80E11A26-BA57-40BE-9F8E-B2BB3172CCA3}" destId="{16CCADA7-3CA7-49F5-B145-BC80D03E7BC8}" srcOrd="0" destOrd="0" presId="urn:microsoft.com/office/officeart/2005/8/layout/process1"/>
    <dgm:cxn modelId="{35E7F628-34D6-4968-897D-69CD5F947842}" type="presParOf" srcId="{0B82049F-825C-4D79-BF3D-DA5DB9E519A7}" destId="{6760CA00-85F7-452B-871B-76FAE6B4D565}" srcOrd="2" destOrd="0" presId="urn:microsoft.com/office/officeart/2005/8/layout/process1"/>
    <dgm:cxn modelId="{E7AAAF44-BC1F-44FD-85BB-0E411C36CB97}" type="presParOf" srcId="{0B82049F-825C-4D79-BF3D-DA5DB9E519A7}" destId="{16EFE11E-2CD4-4EFB-A964-071A3EF8DA12}" srcOrd="3" destOrd="0" presId="urn:microsoft.com/office/officeart/2005/8/layout/process1"/>
    <dgm:cxn modelId="{AA7F7CD7-E2CE-474E-8CED-6711E9C1B141}" type="presParOf" srcId="{16EFE11E-2CD4-4EFB-A964-071A3EF8DA12}" destId="{7F1A3E6E-4544-4422-A70E-35C642581A9E}" srcOrd="0" destOrd="0" presId="urn:microsoft.com/office/officeart/2005/8/layout/process1"/>
    <dgm:cxn modelId="{949DCF5A-7D81-4AE3-853D-E78C25938CC0}" type="presParOf" srcId="{0B82049F-825C-4D79-BF3D-DA5DB9E519A7}" destId="{E3EBF9EB-555D-429D-8F04-4AD7A87DD63D}" srcOrd="4" destOrd="0" presId="urn:microsoft.com/office/officeart/2005/8/layout/process1"/>
    <dgm:cxn modelId="{0E26B8AB-408B-4123-91D3-7314E666CC9D}" type="presParOf" srcId="{0B82049F-825C-4D79-BF3D-DA5DB9E519A7}" destId="{FF95A7D7-C732-49BF-97DB-AB049DAC5C69}" srcOrd="5" destOrd="0" presId="urn:microsoft.com/office/officeart/2005/8/layout/process1"/>
    <dgm:cxn modelId="{FDA4C2DF-175A-4F8B-B354-085C819D9E9D}" type="presParOf" srcId="{FF95A7D7-C732-49BF-97DB-AB049DAC5C69}" destId="{E6F0E4FB-2443-425E-BD4A-712124691502}" srcOrd="0" destOrd="0" presId="urn:microsoft.com/office/officeart/2005/8/layout/process1"/>
    <dgm:cxn modelId="{D4F8C091-D175-44E8-9D32-128843E42112}" type="presParOf" srcId="{0B82049F-825C-4D79-BF3D-DA5DB9E519A7}" destId="{06231FC7-4F29-4863-B330-62F7DCE3FC1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CF14FB-92FF-462D-9082-714D9E6BDF02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97F39F29-8F7C-41A3-AC56-F0C751849279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1800" dirty="0"/>
            <a:t>客戶端透過</a:t>
          </a:r>
          <a:r>
            <a:rPr lang="en-US" altLang="zh-TW" sz="1800" dirty="0"/>
            <a:t>SDK</a:t>
          </a:r>
          <a:r>
            <a:rPr lang="zh-TW" altLang="en-US" sz="1800" dirty="0"/>
            <a:t>和登錄對話框</a:t>
          </a:r>
          <a:endParaRPr lang="en-US" altLang="zh-TW" sz="1800" dirty="0"/>
        </a:p>
        <a:p>
          <a:r>
            <a:rPr lang="zh-TW" altLang="en-US" sz="1800" dirty="0"/>
            <a:t>請求訪問與權限</a:t>
          </a:r>
        </a:p>
      </dgm:t>
    </dgm:pt>
    <dgm:pt modelId="{55E39075-F51C-489C-8B6A-53695A759295}" type="parTrans" cxnId="{388179B7-9AE3-4FC0-B250-A8C7E50087EB}">
      <dgm:prSet/>
      <dgm:spPr/>
      <dgm:t>
        <a:bodyPr/>
        <a:lstStyle/>
        <a:p>
          <a:endParaRPr lang="zh-TW" altLang="en-US"/>
        </a:p>
      </dgm:t>
    </dgm:pt>
    <dgm:pt modelId="{0EF0B7B0-8DB0-494C-8841-E2E76FB98924}" type="sibTrans" cxnId="{388179B7-9AE3-4FC0-B250-A8C7E50087E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zh-TW" altLang="en-US"/>
        </a:p>
      </dgm:t>
    </dgm:pt>
    <dgm:pt modelId="{C39AB498-11DA-4806-B4E7-7BEB15313559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TW" altLang="en-US" sz="1800" dirty="0"/>
            <a:t>用戶驗證和批准權限</a:t>
          </a:r>
        </a:p>
      </dgm:t>
    </dgm:pt>
    <dgm:pt modelId="{BCC7E215-09E8-4514-8CD4-8C76B7018C54}" type="parTrans" cxnId="{D183E1AD-DA7C-4D81-BE6F-AEBBC169444B}">
      <dgm:prSet/>
      <dgm:spPr/>
      <dgm:t>
        <a:bodyPr/>
        <a:lstStyle/>
        <a:p>
          <a:endParaRPr lang="zh-TW" altLang="en-US"/>
        </a:p>
      </dgm:t>
    </dgm:pt>
    <dgm:pt modelId="{BFA6C043-D934-4D1B-BF07-32903B9DBD2E}" type="sibTrans" cxnId="{D183E1AD-DA7C-4D81-BE6F-AEBBC169444B}">
      <dgm:prSet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zh-TW" altLang="en-US"/>
        </a:p>
      </dgm:t>
    </dgm:pt>
    <dgm:pt modelId="{0A5AEB11-4C62-46BF-8E3A-5083E065DE02}">
      <dgm:prSet phldrT="[文字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TW" sz="1800" dirty="0"/>
            <a:t>Facebook </a:t>
          </a:r>
          <a:r>
            <a:rPr lang="zh-TW" altLang="en-US" sz="1800" dirty="0"/>
            <a:t>回傳 </a:t>
          </a:r>
          <a:r>
            <a:rPr lang="en-US" altLang="zh-TW" sz="1800" dirty="0"/>
            <a:t>code</a:t>
          </a:r>
          <a:r>
            <a:rPr lang="zh-TW" altLang="en-US" sz="1800" dirty="0"/>
            <a:t> 給客戶端，由伺服器再處理</a:t>
          </a:r>
        </a:p>
      </dgm:t>
    </dgm:pt>
    <dgm:pt modelId="{264F4B47-D814-4CDA-9DF3-34E68FC8B509}" type="parTrans" cxnId="{95633153-8236-4FDC-B6EA-1FE057BA3F3E}">
      <dgm:prSet/>
      <dgm:spPr/>
      <dgm:t>
        <a:bodyPr/>
        <a:lstStyle/>
        <a:p>
          <a:endParaRPr lang="zh-TW" altLang="en-US"/>
        </a:p>
      </dgm:t>
    </dgm:pt>
    <dgm:pt modelId="{17C0DA8B-F9FE-4670-A4D7-C62E15E9EA52}" type="sibTrans" cxnId="{95633153-8236-4FDC-B6EA-1FE057BA3F3E}">
      <dgm:prSet/>
      <dgm:spPr/>
      <dgm:t>
        <a:bodyPr/>
        <a:lstStyle/>
        <a:p>
          <a:endParaRPr lang="zh-TW" altLang="en-US"/>
        </a:p>
      </dgm:t>
    </dgm:pt>
    <dgm:pt modelId="{B909A736-9591-4225-A15C-CE10B45908F5}" type="pres">
      <dgm:prSet presAssocID="{D6CF14FB-92FF-462D-9082-714D9E6BDF02}" presName="Name0" presStyleCnt="0">
        <dgm:presLayoutVars>
          <dgm:dir/>
          <dgm:resizeHandles val="exact"/>
        </dgm:presLayoutVars>
      </dgm:prSet>
      <dgm:spPr/>
    </dgm:pt>
    <dgm:pt modelId="{921E682B-BEC9-4393-8A45-68B6FF466E60}" type="pres">
      <dgm:prSet presAssocID="{97F39F29-8F7C-41A3-AC56-F0C751849279}" presName="node" presStyleLbl="node1" presStyleIdx="0" presStyleCnt="3" custScaleX="135822">
        <dgm:presLayoutVars>
          <dgm:bulletEnabled val="1"/>
        </dgm:presLayoutVars>
      </dgm:prSet>
      <dgm:spPr/>
    </dgm:pt>
    <dgm:pt modelId="{7A6843F6-35E6-41AC-BAF4-B5B84946A930}" type="pres">
      <dgm:prSet presAssocID="{0EF0B7B0-8DB0-494C-8841-E2E76FB98924}" presName="sibTrans" presStyleLbl="sibTrans2D1" presStyleIdx="0" presStyleCnt="2" custScaleY="22873"/>
      <dgm:spPr/>
    </dgm:pt>
    <dgm:pt modelId="{161E1A95-DCFB-4E9E-8DAE-4E8CE24115F6}" type="pres">
      <dgm:prSet presAssocID="{0EF0B7B0-8DB0-494C-8841-E2E76FB98924}" presName="connectorText" presStyleLbl="sibTrans2D1" presStyleIdx="0" presStyleCnt="2"/>
      <dgm:spPr/>
    </dgm:pt>
    <dgm:pt modelId="{B5828771-4C87-451D-B504-2251FB19E721}" type="pres">
      <dgm:prSet presAssocID="{C39AB498-11DA-4806-B4E7-7BEB15313559}" presName="node" presStyleLbl="node1" presStyleIdx="1" presStyleCnt="3" custScaleX="121664">
        <dgm:presLayoutVars>
          <dgm:bulletEnabled val="1"/>
        </dgm:presLayoutVars>
      </dgm:prSet>
      <dgm:spPr/>
    </dgm:pt>
    <dgm:pt modelId="{92F70908-6B0D-4A32-BC39-C17FBB988E5C}" type="pres">
      <dgm:prSet presAssocID="{BFA6C043-D934-4D1B-BF07-32903B9DBD2E}" presName="sibTrans" presStyleLbl="sibTrans2D1" presStyleIdx="1" presStyleCnt="2" custScaleY="22873"/>
      <dgm:spPr/>
    </dgm:pt>
    <dgm:pt modelId="{FDDEF531-821F-48BC-A94C-75B775630660}" type="pres">
      <dgm:prSet presAssocID="{BFA6C043-D934-4D1B-BF07-32903B9DBD2E}" presName="connectorText" presStyleLbl="sibTrans2D1" presStyleIdx="1" presStyleCnt="2"/>
      <dgm:spPr/>
    </dgm:pt>
    <dgm:pt modelId="{7B10F6E3-A27F-46A1-9E80-46B93186593E}" type="pres">
      <dgm:prSet presAssocID="{0A5AEB11-4C62-46BF-8E3A-5083E065DE02}" presName="node" presStyleLbl="node1" presStyleIdx="2" presStyleCnt="3" custScaleX="123075">
        <dgm:presLayoutVars>
          <dgm:bulletEnabled val="1"/>
        </dgm:presLayoutVars>
      </dgm:prSet>
      <dgm:spPr/>
    </dgm:pt>
  </dgm:ptLst>
  <dgm:cxnLst>
    <dgm:cxn modelId="{4B5A240E-5D75-4AA9-A398-05722A2577D3}" type="presOf" srcId="{D6CF14FB-92FF-462D-9082-714D9E6BDF02}" destId="{B909A736-9591-4225-A15C-CE10B45908F5}" srcOrd="0" destOrd="0" presId="urn:microsoft.com/office/officeart/2005/8/layout/process1"/>
    <dgm:cxn modelId="{30997A25-23F4-432C-AE76-FC3128C3F82A}" type="presOf" srcId="{97F39F29-8F7C-41A3-AC56-F0C751849279}" destId="{921E682B-BEC9-4393-8A45-68B6FF466E60}" srcOrd="0" destOrd="0" presId="urn:microsoft.com/office/officeart/2005/8/layout/process1"/>
    <dgm:cxn modelId="{C7D2613A-6D78-432E-989B-296840ADE96B}" type="presOf" srcId="{0EF0B7B0-8DB0-494C-8841-E2E76FB98924}" destId="{161E1A95-DCFB-4E9E-8DAE-4E8CE24115F6}" srcOrd="1" destOrd="0" presId="urn:microsoft.com/office/officeart/2005/8/layout/process1"/>
    <dgm:cxn modelId="{95633153-8236-4FDC-B6EA-1FE057BA3F3E}" srcId="{D6CF14FB-92FF-462D-9082-714D9E6BDF02}" destId="{0A5AEB11-4C62-46BF-8E3A-5083E065DE02}" srcOrd="2" destOrd="0" parTransId="{264F4B47-D814-4CDA-9DF3-34E68FC8B509}" sibTransId="{17C0DA8B-F9FE-4670-A4D7-C62E15E9EA52}"/>
    <dgm:cxn modelId="{0FDBDF5A-A292-4328-920B-B19DFCA09F2A}" type="presOf" srcId="{0EF0B7B0-8DB0-494C-8841-E2E76FB98924}" destId="{7A6843F6-35E6-41AC-BAF4-B5B84946A930}" srcOrd="0" destOrd="0" presId="urn:microsoft.com/office/officeart/2005/8/layout/process1"/>
    <dgm:cxn modelId="{F418F87A-E8FC-433B-9841-EC1124909AAF}" type="presOf" srcId="{BFA6C043-D934-4D1B-BF07-32903B9DBD2E}" destId="{92F70908-6B0D-4A32-BC39-C17FBB988E5C}" srcOrd="0" destOrd="0" presId="urn:microsoft.com/office/officeart/2005/8/layout/process1"/>
    <dgm:cxn modelId="{2F3F0F81-47A0-4521-9524-AD213434A6B0}" type="presOf" srcId="{C39AB498-11DA-4806-B4E7-7BEB15313559}" destId="{B5828771-4C87-451D-B504-2251FB19E721}" srcOrd="0" destOrd="0" presId="urn:microsoft.com/office/officeart/2005/8/layout/process1"/>
    <dgm:cxn modelId="{74292A99-D9B6-407E-A64E-3CFA3B1671E8}" type="presOf" srcId="{0A5AEB11-4C62-46BF-8E3A-5083E065DE02}" destId="{7B10F6E3-A27F-46A1-9E80-46B93186593E}" srcOrd="0" destOrd="0" presId="urn:microsoft.com/office/officeart/2005/8/layout/process1"/>
    <dgm:cxn modelId="{B7EB73A1-C357-4D4D-B12A-52E7E8096F13}" type="presOf" srcId="{BFA6C043-D934-4D1B-BF07-32903B9DBD2E}" destId="{FDDEF531-821F-48BC-A94C-75B775630660}" srcOrd="1" destOrd="0" presId="urn:microsoft.com/office/officeart/2005/8/layout/process1"/>
    <dgm:cxn modelId="{D183E1AD-DA7C-4D81-BE6F-AEBBC169444B}" srcId="{D6CF14FB-92FF-462D-9082-714D9E6BDF02}" destId="{C39AB498-11DA-4806-B4E7-7BEB15313559}" srcOrd="1" destOrd="0" parTransId="{BCC7E215-09E8-4514-8CD4-8C76B7018C54}" sibTransId="{BFA6C043-D934-4D1B-BF07-32903B9DBD2E}"/>
    <dgm:cxn modelId="{388179B7-9AE3-4FC0-B250-A8C7E50087EB}" srcId="{D6CF14FB-92FF-462D-9082-714D9E6BDF02}" destId="{97F39F29-8F7C-41A3-AC56-F0C751849279}" srcOrd="0" destOrd="0" parTransId="{55E39075-F51C-489C-8B6A-53695A759295}" sibTransId="{0EF0B7B0-8DB0-494C-8841-E2E76FB98924}"/>
    <dgm:cxn modelId="{E0BE7780-9834-47C2-83FB-0F8FC3BAF037}" type="presParOf" srcId="{B909A736-9591-4225-A15C-CE10B45908F5}" destId="{921E682B-BEC9-4393-8A45-68B6FF466E60}" srcOrd="0" destOrd="0" presId="urn:microsoft.com/office/officeart/2005/8/layout/process1"/>
    <dgm:cxn modelId="{46F91155-E646-43C4-8423-BB483EE27DCA}" type="presParOf" srcId="{B909A736-9591-4225-A15C-CE10B45908F5}" destId="{7A6843F6-35E6-41AC-BAF4-B5B84946A930}" srcOrd="1" destOrd="0" presId="urn:microsoft.com/office/officeart/2005/8/layout/process1"/>
    <dgm:cxn modelId="{E32E8486-515C-4A38-868F-C1CFB2CCAC3F}" type="presParOf" srcId="{7A6843F6-35E6-41AC-BAF4-B5B84946A930}" destId="{161E1A95-DCFB-4E9E-8DAE-4E8CE24115F6}" srcOrd="0" destOrd="0" presId="urn:microsoft.com/office/officeart/2005/8/layout/process1"/>
    <dgm:cxn modelId="{A054DDAC-5304-4556-B1DD-A9D97B7ACCC7}" type="presParOf" srcId="{B909A736-9591-4225-A15C-CE10B45908F5}" destId="{B5828771-4C87-451D-B504-2251FB19E721}" srcOrd="2" destOrd="0" presId="urn:microsoft.com/office/officeart/2005/8/layout/process1"/>
    <dgm:cxn modelId="{C6568B0A-182F-41B9-977F-F7D13AD59B5E}" type="presParOf" srcId="{B909A736-9591-4225-A15C-CE10B45908F5}" destId="{92F70908-6B0D-4A32-BC39-C17FBB988E5C}" srcOrd="3" destOrd="0" presId="urn:microsoft.com/office/officeart/2005/8/layout/process1"/>
    <dgm:cxn modelId="{72F66192-DA01-4E03-920F-BA06181A9EA6}" type="presParOf" srcId="{92F70908-6B0D-4A32-BC39-C17FBB988E5C}" destId="{FDDEF531-821F-48BC-A94C-75B775630660}" srcOrd="0" destOrd="0" presId="urn:microsoft.com/office/officeart/2005/8/layout/process1"/>
    <dgm:cxn modelId="{771683CB-9F6F-4D25-89E6-2DAB70FB5255}" type="presParOf" srcId="{B909A736-9591-4225-A15C-CE10B45908F5}" destId="{7B10F6E3-A27F-46A1-9E80-46B93186593E}" srcOrd="4" destOrd="0" presId="urn:microsoft.com/office/officeart/2005/8/layout/process1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298A0-3F5F-451A-9CD0-85514F80D392}">
      <dsp:nvSpPr>
        <dsp:cNvPr id="0" name=""/>
        <dsp:cNvSpPr/>
      </dsp:nvSpPr>
      <dsp:spPr>
        <a:xfrm>
          <a:off x="4869" y="1013437"/>
          <a:ext cx="2129062" cy="1397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檢查登入狀態</a:t>
          </a:r>
        </a:p>
      </dsp:txBody>
      <dsp:txXfrm>
        <a:off x="45792" y="1054360"/>
        <a:ext cx="2047216" cy="1315351"/>
      </dsp:txXfrm>
    </dsp:sp>
    <dsp:sp modelId="{80E11A26-BA57-40BE-9F8E-B2BB3172CCA3}">
      <dsp:nvSpPr>
        <dsp:cNvPr id="0" name=""/>
        <dsp:cNvSpPr/>
      </dsp:nvSpPr>
      <dsp:spPr>
        <a:xfrm>
          <a:off x="2346838" y="1615529"/>
          <a:ext cx="451361" cy="193013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800" kern="1200"/>
        </a:p>
      </dsp:txBody>
      <dsp:txXfrm>
        <a:off x="2346838" y="1654132"/>
        <a:ext cx="393457" cy="115807"/>
      </dsp:txXfrm>
    </dsp:sp>
    <dsp:sp modelId="{6760CA00-85F7-452B-871B-76FAE6B4D565}">
      <dsp:nvSpPr>
        <dsp:cNvPr id="0" name=""/>
        <dsp:cNvSpPr/>
      </dsp:nvSpPr>
      <dsp:spPr>
        <a:xfrm>
          <a:off x="2985557" y="1013437"/>
          <a:ext cx="2129062" cy="1397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用戶登入</a:t>
          </a:r>
        </a:p>
      </dsp:txBody>
      <dsp:txXfrm>
        <a:off x="3026480" y="1054360"/>
        <a:ext cx="2047216" cy="1315351"/>
      </dsp:txXfrm>
    </dsp:sp>
    <dsp:sp modelId="{16EFE11E-2CD4-4EFB-A964-071A3EF8DA12}">
      <dsp:nvSpPr>
        <dsp:cNvPr id="0" name=""/>
        <dsp:cNvSpPr/>
      </dsp:nvSpPr>
      <dsp:spPr>
        <a:xfrm>
          <a:off x="5327526" y="1615529"/>
          <a:ext cx="451361" cy="193013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800" kern="1200"/>
        </a:p>
      </dsp:txBody>
      <dsp:txXfrm>
        <a:off x="5327526" y="1654132"/>
        <a:ext cx="393457" cy="115807"/>
      </dsp:txXfrm>
    </dsp:sp>
    <dsp:sp modelId="{E3EBF9EB-555D-429D-8F04-4AD7A87DD63D}">
      <dsp:nvSpPr>
        <dsp:cNvPr id="0" name=""/>
        <dsp:cNvSpPr/>
      </dsp:nvSpPr>
      <dsp:spPr>
        <a:xfrm>
          <a:off x="5966245" y="1013437"/>
          <a:ext cx="2129062" cy="1397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確認身分</a:t>
          </a:r>
          <a:endParaRPr lang="en-US" altLang="zh-TW" sz="20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Code </a:t>
          </a:r>
          <a:r>
            <a:rPr lang="zh-TW" altLang="en-US" sz="2000" kern="1200" dirty="0"/>
            <a:t>、 </a:t>
          </a:r>
          <a:r>
            <a:rPr lang="en-US" altLang="zh-TW" sz="2000" kern="1200" dirty="0"/>
            <a:t>token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 </a:t>
          </a:r>
          <a:r>
            <a:rPr lang="zh-TW" altLang="en-US" sz="2000" kern="1200" dirty="0"/>
            <a:t>處理</a:t>
          </a:r>
        </a:p>
      </dsp:txBody>
      <dsp:txXfrm>
        <a:off x="6007168" y="1054360"/>
        <a:ext cx="2047216" cy="1315351"/>
      </dsp:txXfrm>
    </dsp:sp>
    <dsp:sp modelId="{FF95A7D7-C732-49BF-97DB-AB049DAC5C69}">
      <dsp:nvSpPr>
        <dsp:cNvPr id="0" name=""/>
        <dsp:cNvSpPr/>
      </dsp:nvSpPr>
      <dsp:spPr>
        <a:xfrm>
          <a:off x="8308213" y="1615529"/>
          <a:ext cx="451361" cy="193013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800" kern="1200"/>
        </a:p>
      </dsp:txBody>
      <dsp:txXfrm>
        <a:off x="8308213" y="1654132"/>
        <a:ext cx="393457" cy="115807"/>
      </dsp:txXfrm>
    </dsp:sp>
    <dsp:sp modelId="{06231FC7-4F29-4863-B330-62F7DCE3FC15}">
      <dsp:nvSpPr>
        <dsp:cNvPr id="0" name=""/>
        <dsp:cNvSpPr/>
      </dsp:nvSpPr>
      <dsp:spPr>
        <a:xfrm>
          <a:off x="8946932" y="1013437"/>
          <a:ext cx="2129062" cy="13971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儲存</a:t>
          </a:r>
          <a:r>
            <a:rPr lang="en-US" altLang="zh-TW" sz="2000" kern="1200" dirty="0"/>
            <a:t>token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和登入狀態</a:t>
          </a:r>
        </a:p>
      </dsp:txBody>
      <dsp:txXfrm>
        <a:off x="8987855" y="1054360"/>
        <a:ext cx="2047216" cy="1315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E682B-BEC9-4393-8A45-68B6FF466E60}">
      <dsp:nvSpPr>
        <dsp:cNvPr id="0" name=""/>
        <dsp:cNvSpPr/>
      </dsp:nvSpPr>
      <dsp:spPr>
        <a:xfrm>
          <a:off x="2070" y="1206450"/>
          <a:ext cx="3099888" cy="13693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客戶端透過</a:t>
          </a:r>
          <a:r>
            <a:rPr lang="en-US" altLang="zh-TW" sz="1800" kern="1200" dirty="0"/>
            <a:t>SDK</a:t>
          </a:r>
          <a:r>
            <a:rPr lang="zh-TW" altLang="en-US" sz="1800" kern="1200" dirty="0"/>
            <a:t>和登錄對話框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請求訪問與權限</a:t>
          </a:r>
        </a:p>
      </dsp:txBody>
      <dsp:txXfrm>
        <a:off x="42178" y="1246558"/>
        <a:ext cx="3019672" cy="1289174"/>
      </dsp:txXfrm>
    </dsp:sp>
    <dsp:sp modelId="{7A6843F6-35E6-41AC-BAF4-B5B84946A930}">
      <dsp:nvSpPr>
        <dsp:cNvPr id="0" name=""/>
        <dsp:cNvSpPr/>
      </dsp:nvSpPr>
      <dsp:spPr>
        <a:xfrm>
          <a:off x="3330190" y="1826413"/>
          <a:ext cx="483851" cy="1294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330190" y="1852306"/>
        <a:ext cx="445012" cy="77678"/>
      </dsp:txXfrm>
    </dsp:sp>
    <dsp:sp modelId="{B5828771-4C87-451D-B504-2251FB19E721}">
      <dsp:nvSpPr>
        <dsp:cNvPr id="0" name=""/>
        <dsp:cNvSpPr/>
      </dsp:nvSpPr>
      <dsp:spPr>
        <a:xfrm>
          <a:off x="4014885" y="1206450"/>
          <a:ext cx="2776757" cy="13693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用戶驗證和批准權限</a:t>
          </a:r>
        </a:p>
      </dsp:txBody>
      <dsp:txXfrm>
        <a:off x="4054993" y="1246558"/>
        <a:ext cx="2696541" cy="1289174"/>
      </dsp:txXfrm>
    </dsp:sp>
    <dsp:sp modelId="{92F70908-6B0D-4A32-BC39-C17FBB988E5C}">
      <dsp:nvSpPr>
        <dsp:cNvPr id="0" name=""/>
        <dsp:cNvSpPr/>
      </dsp:nvSpPr>
      <dsp:spPr>
        <a:xfrm>
          <a:off x="7019874" y="1826413"/>
          <a:ext cx="483851" cy="12946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7019874" y="1852306"/>
        <a:ext cx="445012" cy="77678"/>
      </dsp:txXfrm>
    </dsp:sp>
    <dsp:sp modelId="{7B10F6E3-A27F-46A1-9E80-46B93186593E}">
      <dsp:nvSpPr>
        <dsp:cNvPr id="0" name=""/>
        <dsp:cNvSpPr/>
      </dsp:nvSpPr>
      <dsp:spPr>
        <a:xfrm>
          <a:off x="7704569" y="1206450"/>
          <a:ext cx="2808961" cy="136939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Facebook </a:t>
          </a:r>
          <a:r>
            <a:rPr lang="zh-TW" altLang="en-US" sz="1800" kern="1200" dirty="0"/>
            <a:t>回傳 </a:t>
          </a:r>
          <a:r>
            <a:rPr lang="en-US" altLang="zh-TW" sz="1800" kern="1200" dirty="0"/>
            <a:t>code</a:t>
          </a:r>
          <a:r>
            <a:rPr lang="zh-TW" altLang="en-US" sz="1800" kern="1200" dirty="0"/>
            <a:t> 給客戶端，由伺服器再處理</a:t>
          </a:r>
        </a:p>
      </dsp:txBody>
      <dsp:txXfrm>
        <a:off x="7744677" y="1246558"/>
        <a:ext cx="2728745" cy="1289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A1FD1-F84C-478B-A936-0C77E219B3EE}" type="datetimeFigureOut">
              <a:rPr lang="zh-TW" altLang="en-US" smtClean="0"/>
              <a:t>2017/3/25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DEA43-FD81-477A-A6E7-B6580728ACA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686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facebook-login/permissions/#reference-rsvp_even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為什麼我們要使用 </a:t>
            </a:r>
            <a:r>
              <a:rPr lang="en-US" altLang="zh-TW" dirty="0"/>
              <a:t>Graph API </a:t>
            </a:r>
            <a:r>
              <a:rPr lang="zh-TW" altLang="en-US" dirty="0"/>
              <a:t>，他是甚麼東西</a:t>
            </a:r>
            <a:endParaRPr lang="en-US" altLang="zh-TW" dirty="0"/>
          </a:p>
          <a:p>
            <a:r>
              <a:rPr lang="zh-TW" altLang="en-US" dirty="0"/>
              <a:t>開啟測試工具來示範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DEA43-FD81-477A-A6E7-B6580728ACA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6192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app.get</a:t>
            </a:r>
            <a:r>
              <a:rPr lang="en-US" altLang="zh-TW" dirty="0"/>
              <a:t>('/</a:t>
            </a:r>
            <a:r>
              <a:rPr lang="en-US" altLang="zh-TW" dirty="0" err="1"/>
              <a:t>api</a:t>
            </a:r>
            <a:r>
              <a:rPr lang="en-US" altLang="zh-TW" dirty="0"/>
              <a:t>/user', (</a:t>
            </a:r>
            <a:r>
              <a:rPr lang="en-US" altLang="zh-TW" dirty="0" err="1"/>
              <a:t>req</a:t>
            </a:r>
            <a:r>
              <a:rPr lang="en-US" altLang="zh-TW" dirty="0"/>
              <a:t>, res) =&gt; { </a:t>
            </a:r>
            <a:r>
              <a:rPr lang="en-US" altLang="zh-TW" dirty="0" err="1"/>
              <a:t>var</a:t>
            </a:r>
            <a:r>
              <a:rPr lang="en-US" altLang="zh-TW" dirty="0"/>
              <a:t> re; if (req.session.name) re = { </a:t>
            </a:r>
            <a:r>
              <a:rPr lang="en-US" altLang="zh-TW" dirty="0" err="1"/>
              <a:t>statu</a:t>
            </a:r>
            <a:r>
              <a:rPr lang="en-US" altLang="zh-TW" dirty="0"/>
              <a:t>: 'ok', name: req.session.name }; else re = { </a:t>
            </a:r>
            <a:r>
              <a:rPr lang="en-US" altLang="zh-TW" dirty="0" err="1"/>
              <a:t>statu</a:t>
            </a:r>
            <a:r>
              <a:rPr lang="en-US" altLang="zh-TW" dirty="0"/>
              <a:t>: 'not login', url: 'https://www.facebook.com/v2.8/dialog/oauth?client_id=' + </a:t>
            </a:r>
            <a:r>
              <a:rPr lang="en-US" altLang="zh-TW" dirty="0" err="1"/>
              <a:t>process.env.appID</a:t>
            </a:r>
            <a:r>
              <a:rPr lang="en-US" altLang="zh-TW" dirty="0"/>
              <a:t> + '&amp;</a:t>
            </a:r>
            <a:r>
              <a:rPr lang="en-US" altLang="zh-TW" dirty="0" err="1"/>
              <a:t>redirect_uri</a:t>
            </a:r>
            <a:r>
              <a:rPr lang="en-US" altLang="zh-TW" dirty="0"/>
              <a:t>=' + </a:t>
            </a:r>
            <a:r>
              <a:rPr lang="en-US" altLang="zh-TW" dirty="0" err="1"/>
              <a:t>process.env.redirect</a:t>
            </a:r>
            <a:r>
              <a:rPr lang="en-US" altLang="zh-TW" dirty="0"/>
              <a:t> + '/</a:t>
            </a:r>
            <a:r>
              <a:rPr lang="en-US" altLang="zh-TW" dirty="0" err="1"/>
              <a:t>api</a:t>
            </a:r>
            <a:r>
              <a:rPr lang="en-US" altLang="zh-TW" dirty="0"/>
              <a:t>/</a:t>
            </a:r>
            <a:r>
              <a:rPr lang="en-US" altLang="zh-TW" dirty="0" err="1"/>
              <a:t>code&amp;scope</a:t>
            </a:r>
            <a:r>
              <a:rPr lang="en-US" altLang="zh-TW" dirty="0"/>
              <a:t>=</a:t>
            </a:r>
            <a:r>
              <a:rPr lang="en-US" altLang="zh-TW" dirty="0" err="1"/>
              <a:t>user_posts</a:t>
            </a:r>
            <a:r>
              <a:rPr lang="en-US" altLang="zh-TW" dirty="0"/>
              <a:t>' }; </a:t>
            </a:r>
            <a:r>
              <a:rPr lang="en-US" altLang="zh-TW" dirty="0" err="1"/>
              <a:t>res.setHeader</a:t>
            </a:r>
            <a:r>
              <a:rPr lang="en-US" altLang="zh-TW" dirty="0"/>
              <a:t>('Content-Type', 'application/</a:t>
            </a:r>
            <a:r>
              <a:rPr lang="en-US" altLang="zh-TW" dirty="0" err="1"/>
              <a:t>json</a:t>
            </a:r>
            <a:r>
              <a:rPr lang="en-US" altLang="zh-TW" dirty="0"/>
              <a:t>'); </a:t>
            </a:r>
            <a:r>
              <a:rPr lang="en-US" altLang="zh-TW" dirty="0" err="1"/>
              <a:t>res.end</a:t>
            </a:r>
            <a:r>
              <a:rPr lang="en-US" altLang="zh-TW" dirty="0"/>
              <a:t>(</a:t>
            </a:r>
            <a:r>
              <a:rPr lang="en-US" altLang="zh-TW" dirty="0" err="1"/>
              <a:t>JSON.stringify</a:t>
            </a:r>
            <a:r>
              <a:rPr lang="en-US" altLang="zh-TW" dirty="0"/>
              <a:t>(re)); });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2409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734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822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721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580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037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9677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457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/>
              <a:t>app.get</a:t>
            </a:r>
            <a:r>
              <a:rPr lang="en-US" altLang="zh-TW" dirty="0"/>
              <a:t>('/</a:t>
            </a:r>
            <a:r>
              <a:rPr lang="en-US" altLang="zh-TW" dirty="0" err="1"/>
              <a:t>api</a:t>
            </a:r>
            <a:r>
              <a:rPr lang="en-US" altLang="zh-TW" dirty="0"/>
              <a:t>/code', (</a:t>
            </a:r>
            <a:r>
              <a:rPr lang="en-US" altLang="zh-TW" dirty="0" err="1"/>
              <a:t>req</a:t>
            </a:r>
            <a:r>
              <a:rPr lang="en-US" altLang="zh-TW" dirty="0"/>
              <a:t>, res) =&gt; {</a:t>
            </a:r>
          </a:p>
          <a:p>
            <a:r>
              <a:rPr lang="en-US" altLang="zh-TW" dirty="0"/>
              <a:t>    request('https://graph.facebook.com/v2.8/</a:t>
            </a:r>
            <a:r>
              <a:rPr lang="en-US" altLang="zh-TW" dirty="0" err="1"/>
              <a:t>oauth</a:t>
            </a:r>
            <a:r>
              <a:rPr lang="en-US" altLang="zh-TW" dirty="0"/>
              <a:t>/</a:t>
            </a:r>
            <a:r>
              <a:rPr lang="en-US" altLang="zh-TW" dirty="0" err="1"/>
              <a:t>access_token?client_id</a:t>
            </a:r>
            <a:r>
              <a:rPr lang="en-US" altLang="zh-TW" dirty="0"/>
              <a:t>=' + </a:t>
            </a:r>
            <a:r>
              <a:rPr lang="en-US" altLang="zh-TW" dirty="0" err="1"/>
              <a:t>process.env.appID</a:t>
            </a:r>
            <a:r>
              <a:rPr lang="en-US" altLang="zh-TW" dirty="0"/>
              <a:t> + '&amp;</a:t>
            </a:r>
            <a:r>
              <a:rPr lang="en-US" altLang="zh-TW" dirty="0" err="1"/>
              <a:t>redirect_uri</a:t>
            </a:r>
            <a:r>
              <a:rPr lang="en-US" altLang="zh-TW" dirty="0"/>
              <a:t>=' + </a:t>
            </a:r>
            <a:r>
              <a:rPr lang="en-US" altLang="zh-TW" dirty="0" err="1"/>
              <a:t>process.env.redirect</a:t>
            </a:r>
            <a:r>
              <a:rPr lang="en-US" altLang="zh-TW" dirty="0"/>
              <a:t> + '/</a:t>
            </a:r>
            <a:r>
              <a:rPr lang="en-US" altLang="zh-TW" dirty="0" err="1"/>
              <a:t>api</a:t>
            </a:r>
            <a:r>
              <a:rPr lang="en-US" altLang="zh-TW" dirty="0"/>
              <a:t>/code' + '&amp;</a:t>
            </a:r>
            <a:r>
              <a:rPr lang="en-US" altLang="zh-TW" dirty="0" err="1"/>
              <a:t>client_secret</a:t>
            </a:r>
            <a:r>
              <a:rPr lang="en-US" altLang="zh-TW" dirty="0"/>
              <a:t>=' + </a:t>
            </a:r>
            <a:r>
              <a:rPr lang="en-US" altLang="zh-TW" dirty="0" err="1"/>
              <a:t>process.env.appKEY</a:t>
            </a:r>
            <a:r>
              <a:rPr lang="en-US" altLang="zh-TW" dirty="0"/>
              <a:t> + '&amp;code=' + </a:t>
            </a:r>
            <a:r>
              <a:rPr lang="en-US" altLang="zh-TW" dirty="0" err="1"/>
              <a:t>req.query.code</a:t>
            </a:r>
            <a:r>
              <a:rPr lang="en-US" altLang="zh-TW" dirty="0"/>
              <a:t>, (error, response, body) =&gt; {</a:t>
            </a:r>
          </a:p>
          <a:p>
            <a:endParaRPr lang="en-US" altLang="zh-TW" dirty="0"/>
          </a:p>
          <a:p>
            <a:r>
              <a:rPr lang="en-US" altLang="zh-TW" dirty="0"/>
              <a:t>        </a:t>
            </a:r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userdata</a:t>
            </a:r>
            <a:r>
              <a:rPr lang="en-US" altLang="zh-TW" dirty="0"/>
              <a:t> = </a:t>
            </a:r>
            <a:r>
              <a:rPr lang="en-US" altLang="zh-TW" dirty="0" err="1"/>
              <a:t>JSON.parse</a:t>
            </a:r>
            <a:r>
              <a:rPr lang="en-US" altLang="zh-TW" dirty="0"/>
              <a:t>(body);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req.session.key</a:t>
            </a:r>
            <a:r>
              <a:rPr lang="en-US" altLang="zh-TW" dirty="0"/>
              <a:t> = </a:t>
            </a:r>
            <a:r>
              <a:rPr lang="en-US" altLang="zh-TW" dirty="0" err="1"/>
              <a:t>userdata.access_token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getUser</a:t>
            </a:r>
            <a:r>
              <a:rPr lang="en-US" altLang="zh-TW" dirty="0"/>
              <a:t>(</a:t>
            </a:r>
            <a:r>
              <a:rPr lang="en-US" altLang="zh-TW" dirty="0" err="1"/>
              <a:t>userdata.access_token</a:t>
            </a:r>
            <a:r>
              <a:rPr lang="en-US" altLang="zh-TW" dirty="0"/>
              <a:t>).then((data) =&gt; {</a:t>
            </a:r>
          </a:p>
          <a:p>
            <a:r>
              <a:rPr lang="en-US" altLang="zh-TW" dirty="0"/>
              <a:t>            req.session.name = data.name;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req.session.fbid</a:t>
            </a:r>
            <a:r>
              <a:rPr lang="en-US" altLang="zh-TW" dirty="0"/>
              <a:t> = data.id;</a:t>
            </a:r>
          </a:p>
          <a:p>
            <a:r>
              <a:rPr lang="en-US" altLang="zh-TW" dirty="0"/>
              <a:t>            </a:t>
            </a:r>
            <a:r>
              <a:rPr lang="en-US" altLang="zh-TW" dirty="0" err="1"/>
              <a:t>res.redirect</a:t>
            </a:r>
            <a:r>
              <a:rPr lang="en-US" altLang="zh-TW" dirty="0"/>
              <a:t>('../');</a:t>
            </a:r>
          </a:p>
          <a:p>
            <a:r>
              <a:rPr lang="en-US" altLang="zh-TW" dirty="0"/>
              <a:t>        });</a:t>
            </a:r>
          </a:p>
          <a:p>
            <a:r>
              <a:rPr lang="en-US" altLang="zh-TW" dirty="0"/>
              <a:t>    });</a:t>
            </a:r>
          </a:p>
          <a:p>
            <a:r>
              <a:rPr lang="en-US" altLang="zh-TW" dirty="0"/>
              <a:t>});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getUser</a:t>
            </a:r>
            <a:r>
              <a:rPr lang="en-US" altLang="zh-TW" dirty="0"/>
              <a:t>(key) {</a:t>
            </a:r>
          </a:p>
          <a:p>
            <a:r>
              <a:rPr lang="en-US" altLang="zh-TW" dirty="0"/>
              <a:t>    return new Promise((resolve, reject) =&gt; {</a:t>
            </a:r>
          </a:p>
          <a:p>
            <a:r>
              <a:rPr lang="en-US" altLang="zh-TW" dirty="0"/>
              <a:t>        request('https://graph.facebook.com/v2.8/</a:t>
            </a:r>
            <a:r>
              <a:rPr lang="en-US" altLang="zh-TW" dirty="0" err="1"/>
              <a:t>me?fields</a:t>
            </a:r>
            <a:r>
              <a:rPr lang="en-US" altLang="zh-TW" dirty="0"/>
              <a:t>=id%2Cname&amp;access_token=' + key, (error, response, body) =&gt; {</a:t>
            </a:r>
          </a:p>
          <a:p>
            <a:r>
              <a:rPr lang="en-US" altLang="zh-TW" dirty="0"/>
              <a:t>            resolve(</a:t>
            </a:r>
            <a:r>
              <a:rPr lang="en-US" altLang="zh-TW" dirty="0" err="1"/>
              <a:t>JSON.parse</a:t>
            </a:r>
            <a:r>
              <a:rPr lang="en-US" altLang="zh-TW" dirty="0"/>
              <a:t>(body));</a:t>
            </a:r>
          </a:p>
          <a:p>
            <a:r>
              <a:rPr lang="en-US" altLang="zh-TW" dirty="0"/>
              <a:t>        });</a:t>
            </a:r>
          </a:p>
          <a:p>
            <a:r>
              <a:rPr lang="en-US" altLang="zh-TW" dirty="0"/>
              <a:t>    });</a:t>
            </a:r>
          </a:p>
          <a:p>
            <a:r>
              <a:rPr lang="en-US" altLang="zh-TW" dirty="0"/>
              <a:t>}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74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4614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DEA43-FD81-477A-A6E7-B6580728ACA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18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578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2843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919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926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開給他們看</a:t>
            </a:r>
            <a:endParaRPr lang="en-US" altLang="zh-TW" dirty="0"/>
          </a:p>
          <a:p>
            <a:r>
              <a:rPr lang="en-US" altLang="zh-TW" sz="1200" dirty="0"/>
              <a:t>https://www.facebook.com/v2.8/dialog/oauth?client_id=</a:t>
            </a:r>
            <a:r>
              <a:rPr lang="en-US" altLang="zh-TW" dirty="0"/>
              <a:t>101580170005650</a:t>
            </a:r>
            <a:r>
              <a:rPr lang="en-US" altLang="zh-TW" sz="1200" dirty="0"/>
              <a:t>&amp;redirect_uri=http://localhost:1337/test&amp;scope=</a:t>
            </a:r>
            <a:r>
              <a:rPr lang="en-US" altLang="zh-TW" dirty="0">
                <a:hlinkClick r:id="rId3"/>
              </a:rPr>
              <a:t>rsvp_event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DEA43-FD81-477A-A6E7-B6580728ACA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715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預設路由 </a:t>
            </a:r>
            <a:r>
              <a:rPr lang="en-US" altLang="zh-TW" dirty="0"/>
              <a:t>/ </a:t>
            </a:r>
            <a:r>
              <a:rPr lang="zh-TW" altLang="en-US" dirty="0"/>
              <a:t>指向 </a:t>
            </a:r>
            <a:r>
              <a:rPr lang="en-US" altLang="zh-TW" dirty="0"/>
              <a:t>static </a:t>
            </a:r>
            <a:r>
              <a:rPr lang="zh-TW" altLang="en-US" dirty="0"/>
              <a:t>資料夾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08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58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6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4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20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557C55-FCB1-4FA3-87DB-C955D1A20CC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734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087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15636" y="190557"/>
            <a:ext cx="11360728" cy="1325563"/>
          </a:xfrm>
        </p:spPr>
        <p:txBody>
          <a:bodyPr/>
          <a:lstStyle>
            <a:lvl1pPr>
              <a:defRPr b="1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4351338"/>
          </a:xfrm>
        </p:spPr>
        <p:txBody>
          <a:bodyPr/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-174568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5373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274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4408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567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511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7777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A1874-7871-934B-AEAA-412A607DA1AF}" type="datetimeFigureOut">
              <a:rPr kumimoji="1" lang="zh-TW" altLang="en-US" smtClean="0"/>
              <a:t>2017/3/25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E9F68-657C-D84A-9928-98EB3F50A978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424" y="5993356"/>
            <a:ext cx="2350576" cy="86464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" y="5967621"/>
            <a:ext cx="1360325" cy="87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4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facebook-login/permission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scar60310/fbapi/raw/master/node%20class/material.7z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://localhost:1337/" TargetMode="Externa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sswordsgenerator.net/" TargetMode="External"/><Relationship Id="rId4" Type="http://schemas.openxmlformats.org/officeDocument/2006/relationships/image" Target="../media/image1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v2.8/dialog/oaut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facebook.com/v2.8/oauth/access_token" TargetMode="External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explore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tools/explore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apps/" TargetMode="External"/><Relationship Id="rId2" Type="http://schemas.openxmlformats.org/officeDocument/2006/relationships/hyperlink" Target="https://github.com/oscar60310/fbapi/raw/master/node%20class/material.7z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docs/graph-api?locale=zh_T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developers.facebook.com/tools/explore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developers.facebook.com/docs/facebook-login/access-tokens#pagetokens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980930"/>
            <a:ext cx="5384800" cy="3479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" y="1122363"/>
            <a:ext cx="12191999" cy="114935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Node.js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實作課程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文字雲</a:t>
            </a:r>
            <a:endParaRPr kumimoji="1"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cs typeface="Microsoft JhengHei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5284922"/>
            <a:ext cx="12192000" cy="159104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354231" y="5835489"/>
            <a:ext cx="11511915" cy="665716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蔡臻平、鄭薇、盧俊言、王采楓、何天與、詹鈞婷</a:t>
            </a:r>
          </a:p>
        </p:txBody>
      </p:sp>
    </p:spTree>
    <p:extLst>
      <p:ext uri="{BB962C8B-B14F-4D97-AF65-F5344CB8AC3E}">
        <p14:creationId xmlns:p14="http://schemas.microsoft.com/office/powerpoint/2010/main" val="213541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取得</a:t>
            </a:r>
            <a:r>
              <a:rPr lang="en-US" altLang="zh-TW" dirty="0"/>
              <a:t>Token</a:t>
            </a:r>
            <a:endParaRPr lang="zh-TW" altLang="en-US" dirty="0"/>
          </a:p>
        </p:txBody>
      </p:sp>
      <p:pic>
        <p:nvPicPr>
          <p:cNvPr id="4" name="內容版面配置區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444" y="1808597"/>
            <a:ext cx="8695112" cy="3988952"/>
          </a:xfrm>
        </p:spPr>
      </p:pic>
    </p:spTree>
    <p:extLst>
      <p:ext uri="{BB962C8B-B14F-4D97-AF65-F5344CB8AC3E}">
        <p14:creationId xmlns:p14="http://schemas.microsoft.com/office/powerpoint/2010/main" val="83069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實作登入</a:t>
            </a:r>
            <a:r>
              <a:rPr lang="en-US" altLang="zh-TW" dirty="0"/>
              <a:t>Facebook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7311"/>
            <a:ext cx="10515600" cy="1476221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TW" altLang="en-US" sz="1800" dirty="0"/>
              <a:t>導向授權頁面</a:t>
            </a:r>
            <a:br>
              <a:rPr lang="en-US" altLang="zh-TW" sz="1800" dirty="0"/>
            </a:br>
            <a:r>
              <a:rPr lang="en-US" altLang="zh-TW" sz="1800" dirty="0"/>
              <a:t>https://www.facebook.com/v2.8/dialog/oauth?</a:t>
            </a:r>
            <a:br>
              <a:rPr lang="en-US" altLang="zh-TW" sz="1800" dirty="0"/>
            </a:br>
            <a:r>
              <a:rPr lang="en-US" altLang="zh-TW" sz="1800" dirty="0" err="1"/>
              <a:t>client_id</a:t>
            </a:r>
            <a:r>
              <a:rPr lang="en-US" altLang="zh-TW" sz="1800" dirty="0"/>
              <a:t>={</a:t>
            </a:r>
            <a:r>
              <a:rPr lang="en-US" altLang="zh-TW" sz="1800" dirty="0">
                <a:solidFill>
                  <a:srgbClr val="00B050"/>
                </a:solidFill>
              </a:rPr>
              <a:t>app-id</a:t>
            </a:r>
            <a:r>
              <a:rPr lang="en-US" altLang="zh-TW" sz="1800" dirty="0"/>
              <a:t>}</a:t>
            </a:r>
            <a:r>
              <a:rPr lang="zh-TW" altLang="en-US" sz="1800" dirty="0"/>
              <a:t> </a:t>
            </a:r>
            <a:r>
              <a:rPr lang="en-US" altLang="zh-TW" sz="1800" dirty="0"/>
              <a:t>&amp;</a:t>
            </a:r>
            <a:r>
              <a:rPr lang="en-US" altLang="zh-TW" sz="1800" dirty="0" err="1"/>
              <a:t>redirect_uri</a:t>
            </a:r>
            <a:r>
              <a:rPr lang="en-US" altLang="zh-TW" sz="1800" dirty="0"/>
              <a:t>={</a:t>
            </a:r>
            <a:r>
              <a:rPr lang="en-US" altLang="zh-TW" sz="1800" dirty="0">
                <a:solidFill>
                  <a:srgbClr val="00B050"/>
                </a:solidFill>
              </a:rPr>
              <a:t>redirect-</a:t>
            </a:r>
            <a:r>
              <a:rPr lang="en-US" altLang="zh-TW" sz="1800" dirty="0" err="1">
                <a:solidFill>
                  <a:srgbClr val="00B050"/>
                </a:solidFill>
              </a:rPr>
              <a:t>uri</a:t>
            </a:r>
            <a:r>
              <a:rPr lang="en-US" altLang="zh-TW" sz="1800" dirty="0"/>
              <a:t>}</a:t>
            </a:r>
            <a:r>
              <a:rPr lang="zh-TW" altLang="en-US" sz="1800" dirty="0"/>
              <a:t> </a:t>
            </a:r>
            <a:r>
              <a:rPr lang="en-US" altLang="zh-TW" sz="1800" dirty="0"/>
              <a:t>&amp;scope={</a:t>
            </a:r>
            <a:r>
              <a:rPr lang="en-US" altLang="zh-TW" sz="1800" dirty="0">
                <a:solidFill>
                  <a:srgbClr val="00B050"/>
                </a:solidFill>
              </a:rPr>
              <a:t>scope</a:t>
            </a:r>
            <a:r>
              <a:rPr lang="en-US" altLang="zh-TW" sz="1800" dirty="0"/>
              <a:t>}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04229"/>
              </p:ext>
            </p:extLst>
          </p:nvPr>
        </p:nvGraphicFramePr>
        <p:xfrm>
          <a:off x="1250912" y="3239122"/>
          <a:ext cx="8128000" cy="1752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5355">
                  <a:extLst>
                    <a:ext uri="{9D8B030D-6E8A-4147-A177-3AD203B41FA5}">
                      <a16:colId xmlns:a16="http://schemas.microsoft.com/office/drawing/2014/main" val="1338674766"/>
                    </a:ext>
                  </a:extLst>
                </a:gridCol>
                <a:gridCol w="6652645">
                  <a:extLst>
                    <a:ext uri="{9D8B030D-6E8A-4147-A177-3AD203B41FA5}">
                      <a16:colId xmlns:a16="http://schemas.microsoft.com/office/drawing/2014/main" val="3242110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793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app-id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應用程式編號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34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redirect-urid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回呼網址，告訴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Facebook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該把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code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傳到哪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300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scope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所需權限，沒有權限就無法使用</a:t>
                      </a:r>
                      <a:endParaRPr lang="en-US" altLang="zh-TW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100976"/>
                  </a:ext>
                </a:extLst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1250912" y="5232399"/>
            <a:ext cx="734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此範例要用到 </a:t>
            </a:r>
            <a:r>
              <a:rPr lang="en-US" altLang="zh-TW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user_posts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，其他權限請參考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權限列表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989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實作登入</a:t>
            </a:r>
            <a:r>
              <a:rPr lang="en-US" altLang="zh-TW" dirty="0"/>
              <a:t>Facebook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887"/>
          <a:stretch/>
        </p:blipFill>
        <p:spPr>
          <a:xfrm>
            <a:off x="5164666" y="1953491"/>
            <a:ext cx="4776278" cy="4120498"/>
          </a:xfrm>
        </p:spPr>
      </p:pic>
      <p:sp>
        <p:nvSpPr>
          <p:cNvPr id="10" name="文字方塊 9"/>
          <p:cNvSpPr txBox="1"/>
          <p:nvPr/>
        </p:nvSpPr>
        <p:spPr>
          <a:xfrm>
            <a:off x="1064028" y="1953491"/>
            <a:ext cx="3233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不論是選擇同意或拒絕授權，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都會將網頁導回給回呼網址，但是如果是拒絕就不會帶入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了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96385" y="4572915"/>
            <a:ext cx="3763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若使用者拒絕給予資料，可以再次詢問，但是不能直接導回授權頁面，因為不斷要求授權會被檢舉！</a:t>
            </a:r>
            <a:br>
              <a:rPr lang="en-US" altLang="zh-TW" dirty="0">
                <a:solidFill>
                  <a:srgbClr val="CDA133"/>
                </a:solidFill>
              </a:rPr>
            </a:br>
            <a:endParaRPr lang="zh-TW" altLang="en-US" dirty="0"/>
          </a:p>
        </p:txBody>
      </p:sp>
      <p:pic>
        <p:nvPicPr>
          <p:cNvPr id="12" name="圖形 11" descr="警告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6058" y="3861579"/>
            <a:ext cx="603742" cy="60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1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實作登入</a:t>
            </a:r>
            <a:r>
              <a:rPr lang="en-US" altLang="zh-TW" dirty="0"/>
              <a:t>Facebook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447542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 startAt="2"/>
            </a:pPr>
            <a:r>
              <a:rPr lang="en-US" altLang="zh-TW" sz="1800" dirty="0"/>
              <a:t>code</a:t>
            </a:r>
            <a:r>
              <a:rPr lang="zh-TW" altLang="en-US" sz="1800" dirty="0"/>
              <a:t>處理</a:t>
            </a:r>
            <a:br>
              <a:rPr lang="en-US" altLang="zh-TW" sz="1800" dirty="0"/>
            </a:br>
            <a:r>
              <a:rPr lang="zh-TW" altLang="en-US" sz="1800" dirty="0"/>
              <a:t>使用者同意授權後就可以使用資料了～</a:t>
            </a:r>
            <a:br>
              <a:rPr lang="en-US" altLang="zh-TW" sz="1800" dirty="0"/>
            </a:br>
            <a:r>
              <a:rPr lang="zh-TW" altLang="en-US" sz="1800" dirty="0"/>
              <a:t>但是</a:t>
            </a:r>
            <a:r>
              <a:rPr lang="en-US" altLang="zh-TW" sz="1800" dirty="0"/>
              <a:t>code</a:t>
            </a:r>
            <a:r>
              <a:rPr lang="zh-TW" altLang="en-US" sz="1800" dirty="0"/>
              <a:t>跟</a:t>
            </a:r>
            <a:r>
              <a:rPr lang="en-US" altLang="zh-TW" sz="1800" dirty="0"/>
              <a:t>token</a:t>
            </a:r>
            <a:r>
              <a:rPr lang="zh-TW" altLang="en-US" sz="1800" dirty="0"/>
              <a:t>是不一樣的，這理的</a:t>
            </a:r>
            <a:r>
              <a:rPr lang="en-US" altLang="zh-TW" sz="1800" dirty="0"/>
              <a:t>code</a:t>
            </a:r>
            <a:r>
              <a:rPr lang="zh-TW" altLang="en-US" sz="1800" dirty="0"/>
              <a:t>是用來換取</a:t>
            </a:r>
            <a:r>
              <a:rPr lang="en-US" altLang="zh-TW" sz="1800" dirty="0"/>
              <a:t>token</a:t>
            </a:r>
            <a:r>
              <a:rPr lang="zh-TW" altLang="en-US" sz="1800" dirty="0"/>
              <a:t>，</a:t>
            </a:r>
            <a:br>
              <a:rPr lang="en-US" altLang="zh-TW" sz="1800" dirty="0"/>
            </a:br>
            <a:r>
              <a:rPr lang="zh-TW" altLang="en-US" sz="1800" dirty="0"/>
              <a:t>換取時必須提供</a:t>
            </a:r>
            <a:r>
              <a:rPr lang="en-US" altLang="zh-TW" sz="1800" dirty="0"/>
              <a:t>secret</a:t>
            </a:r>
            <a:r>
              <a:rPr lang="zh-TW" altLang="en-US" sz="1800" dirty="0"/>
              <a:t> </a:t>
            </a:r>
            <a:r>
              <a:rPr lang="en-US" altLang="zh-TW" sz="1800" dirty="0"/>
              <a:t>key</a:t>
            </a:r>
            <a:r>
              <a:rPr lang="zh-TW" altLang="en-US" sz="1800" dirty="0"/>
              <a:t>驗證身分</a:t>
            </a:r>
            <a:br>
              <a:rPr lang="en-US" altLang="zh-TW" sz="1800" dirty="0"/>
            </a:br>
            <a:br>
              <a:rPr lang="en-US" altLang="zh-TW" sz="1800" dirty="0"/>
            </a:br>
            <a:br>
              <a:rPr lang="en-US" altLang="zh-TW" sz="1800" dirty="0"/>
            </a:b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‘/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api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/code’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res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=&gt;{</a:t>
            </a:r>
            <a:b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request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‘https://graph.facebook.com/v2.8/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oauth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/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access_token?client_id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=‘</a:t>
            </a:r>
            <a:b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zh-TW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zh-TW" alt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appID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’&amp;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redirect_uri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=’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redirect</a:t>
            </a:r>
            <a:b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‘/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api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/code’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‘&amp;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client_secret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=’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appKEY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‘&amp;code=‘</a:t>
            </a:r>
            <a:b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</a:br>
            <a:r>
              <a:rPr lang="zh-TW" altLang="en-US" sz="1800" dirty="0">
                <a:solidFill>
                  <a:srgbClr val="80808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query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code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{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b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zh-TW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sz="18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userdata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b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zh-TW" alt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userdata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access_token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zh-TW" alt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});</a:t>
            </a:r>
            <a:b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});</a:t>
            </a:r>
            <a:endParaRPr lang="en-US" altLang="zh-TW" sz="1800" dirty="0"/>
          </a:p>
        </p:txBody>
      </p:sp>
    </p:spTree>
    <p:extLst>
      <p:ext uri="{BB962C8B-B14F-4D97-AF65-F5344CB8AC3E}">
        <p14:creationId xmlns:p14="http://schemas.microsoft.com/office/powerpoint/2010/main" val="286423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實作登入</a:t>
            </a:r>
            <a:r>
              <a:rPr lang="en-US" altLang="zh-TW" dirty="0"/>
              <a:t>Facebook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1939348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 startAt="3"/>
            </a:pPr>
            <a:r>
              <a:rPr lang="en-US" altLang="zh-TW" sz="1800" dirty="0"/>
              <a:t>Token</a:t>
            </a:r>
            <a:r>
              <a:rPr lang="zh-TW" altLang="en-US" sz="1800" dirty="0"/>
              <a:t> </a:t>
            </a:r>
            <a:r>
              <a:rPr lang="en-US" altLang="zh-TW" sz="1800" dirty="0"/>
              <a:t>&amp;</a:t>
            </a:r>
            <a:r>
              <a:rPr lang="zh-TW" altLang="en-US" sz="1800" dirty="0"/>
              <a:t> 要求資料</a:t>
            </a:r>
            <a:br>
              <a:rPr lang="en-US" altLang="zh-TW" sz="1800" dirty="0"/>
            </a:br>
            <a:br>
              <a:rPr lang="en-US" altLang="zh-TW" sz="1800" dirty="0"/>
            </a:br>
            <a:r>
              <a:rPr lang="en-US" altLang="zh-TW" sz="18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‘https://graph.facebook.com/v2.8/me/</a:t>
            </a:r>
            <a:r>
              <a:rPr lang="en-US" altLang="zh-TW" sz="1800" dirty="0" err="1">
                <a:solidFill>
                  <a:srgbClr val="808080"/>
                </a:solidFill>
                <a:latin typeface="Courier New" panose="02070309020205020404" pitchFamily="49" charset="0"/>
              </a:rPr>
              <a:t>posts?limit</a:t>
            </a:r>
            <a: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  <a:t>=100&amp;access_token=‘</a:t>
            </a:r>
            <a:br>
              <a:rPr lang="en-US" altLang="zh-TW" sz="1800" dirty="0">
                <a:solidFill>
                  <a:srgbClr val="808080"/>
                </a:solidFill>
                <a:latin typeface="Courier New" panose="02070309020205020404" pitchFamily="49" charset="0"/>
              </a:rPr>
            </a:b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sz="18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b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getAllPosts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res</a:t>
            </a:r>
            <a: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  <a:br>
              <a:rPr lang="en-US" altLang="zh-TW" sz="1800" b="1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endParaRPr lang="en-US" altLang="zh-TW" sz="1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96340" y="3291840"/>
            <a:ext cx="8046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altLang="zh-TW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access_token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中帶入參數就能順利要求資料了！</a:t>
            </a:r>
            <a:b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limit=100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表示每次向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要求存取最多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篇貼文</a:t>
            </a: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837658" y="4875021"/>
            <a:ext cx="8167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因為大多時候無法一次讀取所有文章，但回傳資料中會有一個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next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欄位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(URL)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，此時讀取這個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欄位就能存取到下一頁了。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形 5" descr="資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340" y="5046166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20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驗證</a:t>
            </a:r>
            <a:r>
              <a:rPr lang="en-US" altLang="zh-TW" dirty="0"/>
              <a:t>token</a:t>
            </a:r>
            <a:r>
              <a:rPr lang="zh-TW" altLang="en-US" dirty="0"/>
              <a:t>必要性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140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/>
              <a:t>假設在</a:t>
            </a:r>
            <a:r>
              <a:rPr lang="en-US" altLang="zh-TW" sz="1800" dirty="0"/>
              <a:t>Android</a:t>
            </a:r>
            <a:r>
              <a:rPr lang="zh-TW" altLang="en-US" sz="1800" dirty="0"/>
              <a:t>上實作一個登入</a:t>
            </a:r>
            <a:r>
              <a:rPr lang="en-US" altLang="zh-TW" sz="1800" dirty="0"/>
              <a:t>Facebook</a:t>
            </a:r>
            <a:r>
              <a:rPr lang="zh-TW" altLang="en-US" sz="1800" dirty="0"/>
              <a:t>帳戶的應用程式，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可以藉由</a:t>
            </a:r>
            <a:r>
              <a:rPr lang="en-US" altLang="zh-TW" sz="1800" dirty="0"/>
              <a:t>token</a:t>
            </a:r>
            <a:r>
              <a:rPr lang="zh-TW" altLang="en-US" sz="1800" dirty="0"/>
              <a:t>查看使用者</a:t>
            </a:r>
            <a:r>
              <a:rPr lang="en-US" altLang="zh-TW" sz="1800" dirty="0"/>
              <a:t>ID</a:t>
            </a:r>
            <a:r>
              <a:rPr lang="zh-TW" altLang="en-US" sz="1800" dirty="0"/>
              <a:t>判別登入者，</a:t>
            </a: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若攻擊者使用其他應用程式生成</a:t>
            </a:r>
            <a:r>
              <a:rPr lang="en-US" altLang="zh-TW" sz="1800" dirty="0"/>
              <a:t>token</a:t>
            </a:r>
            <a:r>
              <a:rPr lang="zh-TW" altLang="en-US" sz="1800" dirty="0"/>
              <a:t>，就可以偽造登入行為。</a:t>
            </a:r>
            <a:endParaRPr lang="en-US" altLang="zh-TW" sz="1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3225800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藉由查看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的屬性，檢查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是否相符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38200" y="3903134"/>
            <a:ext cx="7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GET 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debug_token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?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input_token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={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input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-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token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}&amp;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amp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access_token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={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</a:rPr>
              <a:t>access</a:t>
            </a:r>
            <a:r>
              <a:rPr lang="en-US" altLang="zh-TW" b="1" dirty="0">
                <a:solidFill>
                  <a:srgbClr val="00B050"/>
                </a:solidFill>
                <a:latin typeface="Courier New" panose="02070309020205020404" pitchFamily="49" charset="0"/>
              </a:rPr>
              <a:t>-</a:t>
            </a:r>
            <a:r>
              <a:rPr lang="en-US" altLang="zh-TW" dirty="0">
                <a:solidFill>
                  <a:srgbClr val="00B050"/>
                </a:solidFill>
                <a:latin typeface="Courier New" panose="02070309020205020404" pitchFamily="49" charset="0"/>
              </a:rPr>
              <a:t>token</a:t>
            </a:r>
            <a:r>
              <a:rPr lang="en-US" altLang="zh-TW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en-US" altLang="zh-TW" dirty="0">
              <a:effectLst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38200" y="4857467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這裡的 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access-token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應用程式存取權杖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29304" y="3672302"/>
            <a:ext cx="27244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這次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並沒有使用到驗證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</a:t>
            </a:r>
            <a:r>
              <a:rPr lang="zh-TW" altLang="en-US" strike="sngStrike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我們懶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重點是資料內容，而不是資料來源。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資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133" y="3757125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1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專案實作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664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引用套件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15636" y="1801702"/>
            <a:ext cx="9966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express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require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'express'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http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require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'http'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session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require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'express-session'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request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require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'request'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app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express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();</a:t>
            </a:r>
            <a:endParaRPr lang="en-US" altLang="zh-TW" dirty="0">
              <a:effectLst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1391" y="3384730"/>
            <a:ext cx="497751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在專案根目錄下開一個檔案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app.js    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引用我們需要的模組：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我們上次使用過了，是一個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框架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用來開啟伺服器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Express-session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用來處理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功能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伺服器溝通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785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開啟伺服器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15636" y="1936228"/>
            <a:ext cx="8749126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上次課程我們使用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express-generator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架設範例網站，這次呢我們要手動開設伺服器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636" y="2687996"/>
            <a:ext cx="98663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通訊埠，放在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Azure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上會開啟預設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80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號，我們在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local server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先使用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1337 </a:t>
            </a:r>
          </a:p>
          <a:p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port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port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||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1337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放靜態資源，也就是我們主要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html </a:t>
            </a:r>
            <a:r>
              <a:rPr lang="en-US" altLang="zh-TW" dirty="0" err="1">
                <a:solidFill>
                  <a:srgbClr val="008000"/>
                </a:solidFill>
                <a:latin typeface="Courier New" panose="02070309020205020404" pitchFamily="49" charset="0"/>
              </a:rPr>
              <a:t>js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等等前端的東西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'/'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express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static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'static'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http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createServer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app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listen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port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effectLst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5636" y="4460172"/>
            <a:ext cx="7798930" cy="872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這邊的靜態資源指的是我們前端的網頁，也就是課程素材中的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static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還沒有這些檔案嗎？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這裡下載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721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開啟伺服器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15636" y="1936228"/>
            <a:ext cx="184731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5636" y="1936228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偵錯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蟲蟲圖示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，點選「開始偵錯」，看到偵錯主控台顯示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Debugger listening ….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就可以囉。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形 8" descr="警告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367" y="2557687"/>
            <a:ext cx="603742" cy="603742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388840" y="2631098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若有出現錯誤，會被 </a:t>
            </a:r>
            <a:r>
              <a:rPr lang="en-US" altLang="zh-TW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暫停執行並顯示錯誤訊息。</a:t>
            </a:r>
            <a:r>
              <a:rPr lang="en-US" altLang="zh-TW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這裡出現的錯誤大多是 模組沒有裝好</a:t>
            </a:r>
            <a:r>
              <a:rPr lang="en-US" altLang="zh-TW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 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00367" y="3843452"/>
            <a:ext cx="441119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在瀏覽器開啟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http://localhost:1337/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就能看到我們的網頁囉，因為還沒做任何功能，所以會卡在「連線中」的狀態。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549" y="3280331"/>
            <a:ext cx="5532216" cy="27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4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9250"/>
            <a:ext cx="12192000" cy="16906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TW" dirty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Who are we ?</a:t>
            </a:r>
            <a:endParaRPr kumimoji="1" lang="zh-TW" altLang="en-US" dirty="0">
              <a:solidFill>
                <a:schemeClr val="bg1"/>
              </a:solidFill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1" y="2075063"/>
            <a:ext cx="2298154" cy="229815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658368" y="528009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詹鈞婷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9257022" y="528009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蔡臻平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79051" y="4520603"/>
            <a:ext cx="3148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第</a:t>
            </a:r>
            <a:r>
              <a:rPr kumimoji="1" lang="en-US" altLang="zh-TW" sz="2400" dirty="0">
                <a:latin typeface="Microsoft JhengHei" charset="-120"/>
                <a:ea typeface="Microsoft JhengHei" charset="-120"/>
                <a:cs typeface="Microsoft JhengHei" charset="-120"/>
              </a:rPr>
              <a:t> 11 </a:t>
            </a:r>
            <a:r>
              <a:rPr kumimoji="1" lang="en-US" altLang="zh-TW" sz="2400" dirty="0" err="1">
                <a:latin typeface="Microsoft JhengHei" charset="-120"/>
                <a:ea typeface="Microsoft JhengHei" charset="-120"/>
                <a:cs typeface="Microsoft JhengHei" charset="-120"/>
              </a:rPr>
              <a:t>th</a:t>
            </a:r>
            <a:r>
              <a:rPr kumimoji="1" lang="zh-TW" altLang="en-US" sz="2400" dirty="0">
                <a:latin typeface="Microsoft JhengHei" charset="-120"/>
                <a:ea typeface="Microsoft JhengHei" charset="-120"/>
                <a:cs typeface="Microsoft JhengHei" charset="-120"/>
              </a:rPr>
              <a:t>微軟學生大使</a:t>
            </a:r>
            <a:endParaRPr kumimoji="1" lang="en-US" altLang="zh-TW" sz="2400" dirty="0">
              <a:latin typeface="Microsoft JhengHei" charset="-120"/>
              <a:ea typeface="Microsoft JhengHei" charset="-120"/>
              <a:cs typeface="Microsoft JhengHei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4369" y="5129655"/>
            <a:ext cx="38779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3200" dirty="0">
                <a:latin typeface="Microsoft JhengHei" charset="-120"/>
                <a:ea typeface="Microsoft JhengHei" charset="-120"/>
                <a:cs typeface="Microsoft JhengHei" charset="-120"/>
              </a:rPr>
              <a:t>「將科技帶入校園」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46" y="6130990"/>
            <a:ext cx="6720349" cy="50436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627644" y="6183118"/>
            <a:ext cx="50115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200" dirty="0">
                <a:latin typeface="Microsoft JhengHei" charset="-120"/>
                <a:ea typeface="Microsoft JhengHei" charset="-120"/>
                <a:cs typeface="Microsoft JhengHei" charset="-120"/>
              </a:rPr>
              <a:t>Microsoft Student Partners in Taiwan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322" y="1905069"/>
            <a:ext cx="3160643" cy="3160643"/>
          </a:xfrm>
          <a:prstGeom prst="ellipse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665" y="1962911"/>
            <a:ext cx="3166744" cy="31667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4129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開啟伺服器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15636" y="1936228"/>
            <a:ext cx="184731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49" y="1679945"/>
            <a:ext cx="7436786" cy="41811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930558" y="2734180"/>
            <a:ext cx="401660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按下右上角工具的圓圈箭頭可以重啟伺服器，但要先儲存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檔案喔。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中，你可以加入中斷點來偵錯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5457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5636" y="1936228"/>
            <a:ext cx="184731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5636" y="1936228"/>
            <a:ext cx="77390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Cookie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在網頁通訊中，每一次的造訪都是獨立的，也就是說，我們不知道你就是上次來的那個人。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儲存在瀏覽器中，每次造訪都會傳送給伺服器，這樣就能實現登入等等功能囉。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是存在用戶端的電腦中的，很容易被竄改，所以我們不該儲存敏感的訊息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例如我們的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token)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，而是改存一組辨識碼在瀏覽器，把真正的訊息存在伺服器中。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68" y="1697636"/>
            <a:ext cx="2952750" cy="4572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39188" y="6266486"/>
            <a:ext cx="8754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圖片來自 https://moz.com/blog/controlling-search-engine-access-with-cookies-session-ids</a:t>
            </a:r>
          </a:p>
        </p:txBody>
      </p:sp>
    </p:spTree>
    <p:extLst>
      <p:ext uri="{BB962C8B-B14F-4D97-AF65-F5344CB8AC3E}">
        <p14:creationId xmlns:p14="http://schemas.microsoft.com/office/powerpoint/2010/main" val="248064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5636" y="1936228"/>
            <a:ext cx="184731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636" y="3078663"/>
            <a:ext cx="58202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secret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sessionKEY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cookie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maxAge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10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60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1000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resave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saveUninitialized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}))</a:t>
            </a:r>
            <a:endParaRPr lang="en-US" altLang="zh-TW" dirty="0">
              <a:effectLst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5636" y="2273391"/>
            <a:ext cx="37516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Express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中實現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805534" y="2201500"/>
            <a:ext cx="538646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Secret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的加密字串，我們不直接寫在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中，不方便未來修改也不安全，而改在環境變數中設定。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Cookie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 </a:t>
            </a:r>
            <a:r>
              <a:rPr lang="en-US" altLang="zh-TW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maxAge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屬性則是設定過期時間，時間到瀏覽器會自動刪除。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22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Session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15636" y="1936228"/>
            <a:ext cx="184731" cy="4569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15636" y="1744580"/>
            <a:ext cx="1151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中，我們可以很方便的設定環境變數，請打開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.Vscode/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launch.json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行的地方可以看到下面的設定：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56954" y="5103621"/>
            <a:ext cx="68845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打開瀏覽器看看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cookie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，會發現多一組 </a:t>
            </a:r>
            <a:r>
              <a:rPr lang="en-US" altLang="zh-TW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connect.sid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的數據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形 9" descr="資訊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636" y="5103621"/>
            <a:ext cx="567128" cy="56712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5636" y="2859558"/>
            <a:ext cx="66897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appID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Facebook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應用程式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ID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appKEY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Facebook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應用程式 密鑰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sessionKEY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加密字串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	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"redirect"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"http://localhost:1337"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en-US" altLang="zh-TW" dirty="0">
              <a:effectLst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397192" y="3300512"/>
            <a:ext cx="43791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您可以前往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這個網頁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產生密碼。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appKEY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請各位自行輸入，也就是你的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應用程式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密鑰。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640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/user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我們要來時做第一個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接點了，網頁在載入之後，會發送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要求到這個網址，我們必回應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登入者名稱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 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授權網址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沒登入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15" y="2896370"/>
            <a:ext cx="8671391" cy="289483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095800" y="6156820"/>
            <a:ext cx="2643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在備忘搞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資訊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8672" y="6156820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5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/user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授權網址為  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https://www.facebook.com/v2.8/dialog/oauth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，需要帶入的參數有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client_id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您的應用程式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</a:p>
          <a:p>
            <a:pPr>
              <a:lnSpc>
                <a:spcPct val="150000"/>
              </a:lnSpc>
            </a:pPr>
            <a:r>
              <a:rPr lang="en-US" altLang="zh-TW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redirect_uri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授權完成後，該回到哪的頁面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Scope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需要的權限，這裡我們需要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user_posts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來取得使用者貼文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15636" y="3727366"/>
            <a:ext cx="592420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這個範例中的資料傳輸都會以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形式，所以我們設定了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Content-Type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做到這裡，你應該可以按下按鈕並導向授權頁面，試著按下同意授權，應該會導回我們的回呼網址並帶上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http://localhost:1337/</a:t>
            </a:r>
            <a:r>
              <a:rPr lang="en-US" altLang="zh-TW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dirty="0" err="1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code?code</a:t>
            </a:r>
            <a:r>
              <a:rPr lang="en-US" altLang="zh-TW" dirty="0">
                <a:highlight>
                  <a:srgbClr val="C0C0C0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=AQB.....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423582" y="4350613"/>
            <a:ext cx="4128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因為我們還沒實作 </a:t>
            </a:r>
            <a:r>
              <a:rPr lang="en-US" altLang="zh-TW" dirty="0" err="1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/code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端點，所以會得到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404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錯誤的結果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形 13" descr="資訊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04187" y="3609040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Code </a:t>
            </a:r>
            <a:r>
              <a:rPr lang="zh-TW" altLang="en-US" dirty="0"/>
              <a:t>換 </a:t>
            </a:r>
            <a:r>
              <a:rPr lang="en-US" altLang="zh-TW" dirty="0"/>
              <a:t>Token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拿到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後，我們可以向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換取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來使用，方法很簡單，發送要求給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https://graph.facebook.com/v2.8/oauth/access_token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並帶入適當的參數就可以了，但這個步驟必須在伺服器端執行，直接發送給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15636" y="3311868"/>
            <a:ext cx="35772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來發送要求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636" y="3971276"/>
            <a:ext cx="65033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request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資料處理 </a:t>
            </a:r>
            <a:endParaRPr lang="en-US" altLang="zh-TW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effectLst/>
            </a:endParaRPr>
          </a:p>
        </p:txBody>
      </p:sp>
      <p:pic>
        <p:nvPicPr>
          <p:cNvPr id="11" name="圖形 10" descr="警告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36" y="5178732"/>
            <a:ext cx="603742" cy="603742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1147156" y="5028748"/>
            <a:ext cx="5026747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伺服器的金鑰，絕對不能傳送給前端</a:t>
            </a:r>
            <a:r>
              <a:rPr lang="en-US" altLang="zh-TW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</a:t>
            </a:r>
            <a:r>
              <a:rPr lang="en-US" altLang="zh-TW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CDA1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，有了金鑰，盜用者能代表妳的應用程式做任何事。</a:t>
            </a:r>
            <a:endParaRPr lang="en-US" altLang="zh-TW" dirty="0">
              <a:solidFill>
                <a:srgbClr val="CDA1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形 5" descr="服務台標誌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69828" y="3083408"/>
            <a:ext cx="631371" cy="631371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087825" y="3819699"/>
            <a:ext cx="5026747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為什麼不知直接使用 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來取得資料呢？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115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/code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這個端點會接收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換成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，並取得使用者的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名稱和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，處理完成後重新導向至首頁。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15636" y="5555841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做到這裡我們已經拿到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並儲存在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中了，接下來我們要取得使用者名稱。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637" y="2416520"/>
            <a:ext cx="1151653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api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/code'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request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'https://graph.facebook.com/v2.8/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oauth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access_token?client_id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appID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'&amp;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redirect_uri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redirect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api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/code'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'&amp;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client_secret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process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env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appKEY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'&amp;code='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query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code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n-NO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nn-NO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nn-NO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userdata </a:t>
            </a:r>
            <a:r>
              <a:rPr lang="nn-NO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n-NO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JSON</a:t>
            </a:r>
            <a:r>
              <a:rPr lang="nn-NO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nn-NO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parse</a:t>
            </a:r>
            <a:r>
              <a:rPr lang="nn-NO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n-NO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nn-NO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nn-NO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access_token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使用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token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取得使用者名稱</a:t>
            </a: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598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/code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取得使用者名稱方法很簡單，存取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Graph API /me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端點就可以囉，我可以使用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測試工具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來看看會傳回什麼資料。完成後我們使用 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redirect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把使用者導回首頁，這個過程中沒有輸出，所以使用者不會看到網頁跳來跳去的。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5636" y="3311868"/>
            <a:ext cx="111711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'https://graph.facebook.com/v2.8/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me?fields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=id%2Cname&amp;access_token='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access_token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req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name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fbid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id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redirect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'../'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502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/code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取得使用者名稱方法很簡單，存取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Graph API /me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端點就可以囉，我可以使用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測試工具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來看看會傳回什麼資料。完成後我們使用 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redirect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把使用者導回首頁，這個過程中沒有輸出，所以使用者不會看到網頁跳來跳去的。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5636" y="3311868"/>
            <a:ext cx="111711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request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'https://graph.facebook.com/v2.8/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me?fields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=id%2Cname&amp;access_token='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access_token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req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name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fbid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id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redirect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'../'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7679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確定環境</a:t>
            </a:r>
            <a:endParaRPr lang="en-US" altLang="zh-TW" dirty="0"/>
          </a:p>
          <a:p>
            <a:r>
              <a:rPr lang="en-US" altLang="zh-TW" dirty="0"/>
              <a:t>Facebook </a:t>
            </a:r>
            <a:r>
              <a:rPr lang="zh-TW" altLang="en-US" dirty="0"/>
              <a:t>認證流程介紹</a:t>
            </a:r>
            <a:endParaRPr lang="en-US" altLang="zh-TW" dirty="0"/>
          </a:p>
          <a:p>
            <a:r>
              <a:rPr lang="zh-TW" altLang="en-US" dirty="0"/>
              <a:t>專案實作</a:t>
            </a:r>
            <a:endParaRPr lang="en-US" altLang="zh-TW" dirty="0"/>
          </a:p>
          <a:p>
            <a:r>
              <a:rPr lang="zh-TW" altLang="en-US" dirty="0"/>
              <a:t>上傳至 </a:t>
            </a:r>
            <a:r>
              <a:rPr lang="en-US" altLang="zh-TW" dirty="0"/>
              <a:t>Azure</a:t>
            </a:r>
          </a:p>
          <a:p>
            <a:r>
              <a:rPr lang="zh-TW" altLang="en-US" dirty="0"/>
              <a:t>會後討論</a:t>
            </a:r>
          </a:p>
        </p:txBody>
      </p:sp>
    </p:spTree>
    <p:extLst>
      <p:ext uri="{BB962C8B-B14F-4D97-AF65-F5344CB8AC3E}">
        <p14:creationId xmlns:p14="http://schemas.microsoft.com/office/powerpoint/2010/main" val="166907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語言有著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非同步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的特性，也就是說，我們在執行到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request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的時候，程式不會停下來等結果，而是繼續做其他的事情，等到結果出現了再呼叫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65" y="2845458"/>
            <a:ext cx="5981700" cy="29241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12082" y="3093652"/>
            <a:ext cx="4853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這是剛剛我們寫的程式，我們假設問題在複雜一點：「拿到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token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後，取得使用者好友列表，再取得每個好友的照片，接者把這些照片做表情分析。」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8032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有感覺了嗎？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2845458"/>
            <a:ext cx="5893724" cy="213707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182" y="2180789"/>
            <a:ext cx="5132886" cy="38536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870961" y="59662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https://medium.com/@john.lin/es6-%E5%BE%9E-callback-%E8%B5%B0%E5%90%91-promise-19dd99c36aaf#.76l7crw2r</a:t>
            </a:r>
          </a:p>
        </p:txBody>
      </p:sp>
    </p:spTree>
    <p:extLst>
      <p:ext uri="{BB962C8B-B14F-4D97-AF65-F5344CB8AC3E}">
        <p14:creationId xmlns:p14="http://schemas.microsoft.com/office/powerpoint/2010/main" val="644978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Promise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這個範例中，我們使用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Promise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來簡化這個問題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7077" y="2303477"/>
            <a:ext cx="109751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getUser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Promise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resolve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reject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	request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'https://graph.facebook.com/v2.8/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me?fields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=id%2Cname&amp;access_token='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key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resolve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7077" y="4713778"/>
            <a:ext cx="94206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getUser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userdata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access_token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then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req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name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name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fbid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id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redirect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'../'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095800" y="6156820"/>
            <a:ext cx="26438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完整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在備忘搞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形 11" descr="資訊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8672" y="6156820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86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/code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好的，做到這裡你該能登入了，登入後畫面應該會出現自己的名子。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2201500"/>
            <a:ext cx="7863840" cy="370342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768349" y="2728115"/>
            <a:ext cx="33191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 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很快就會過期了，所已完成後要回到首頁按下登入，來拿新的 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喔！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形 10" descr="資訊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4359" y="2036612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43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/post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15636" y="1744580"/>
            <a:ext cx="1151653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最後一個接點，當使用者登入並按下「開始製作時」，前端就會發送要求，我們必須回傳文章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array 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給他。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5636" y="2630214"/>
            <a:ext cx="113607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app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api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/post'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'https://graph.facebook.com/v2.8/me/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posts?limit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=100&amp;access_token='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req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session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key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getAllPosts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15636" y="4679369"/>
            <a:ext cx="1151653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比較不同的是，我們不能一次向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要求所有的文章，而必須分次取得，我們可以到測試工具看看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me/post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端點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，結尾部分有個 </a:t>
            </a:r>
            <a:r>
              <a:rPr lang="en-US" altLang="zh-TW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paging.next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資料，告訴我們下次要存取的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，我們要做的事情很簡單，不斷向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發出要求，直到有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篇文章或沒有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paging.next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沒文章了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時停下來。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551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/post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15636" y="1944759"/>
            <a:ext cx="121484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取得所有文章</a:t>
            </a:r>
          </a:p>
          <a:p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getAllPosts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posts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[];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getPost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then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setHeader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'Content-Type'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'application/</a:t>
            </a:r>
            <a:r>
              <a:rPr lang="en-US" altLang="zh-TW" dirty="0" err="1">
                <a:solidFill>
                  <a:srgbClr val="808080"/>
                </a:solidFill>
                <a:latin typeface="Courier New" panose="02070309020205020404" pitchFamily="49" charset="0"/>
              </a:rPr>
              <a:t>json</a:t>
            </a:r>
            <a:r>
              <a:rPr lang="en-US" altLang="zh-TW" dirty="0">
                <a:solidFill>
                  <a:srgbClr val="808080"/>
                </a:solidFill>
                <a:latin typeface="Courier New" panose="02070309020205020404" pitchFamily="49" charset="0"/>
              </a:rPr>
              <a:t>'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end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stringify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697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GET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en-US" altLang="zh-TW" dirty="0"/>
              <a:t>/post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48194" y="1516120"/>
            <a:ext cx="1298448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//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向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FB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要求文章，每次要求只有 </a:t>
            </a:r>
            <a:r>
              <a:rPr lang="en-US" altLang="zh-TW" dirty="0">
                <a:solidFill>
                  <a:srgbClr val="008000"/>
                </a:solidFill>
                <a:latin typeface="Courier New" panose="02070309020205020404" pitchFamily="49" charset="0"/>
              </a:rPr>
              <a:t>100 </a:t>
            </a:r>
            <a:r>
              <a:rPr lang="zh-TW" alt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篇</a:t>
            </a:r>
          </a:p>
          <a:p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getPost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return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new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Promise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resolve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reject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request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url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error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response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=&gt;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JSON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parse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body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var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d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in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{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push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data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d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].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message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length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8000"/>
                </a:solidFill>
                <a:latin typeface="Courier New" panose="02070309020205020404" pitchFamily="49" charset="0"/>
              </a:rPr>
              <a:t>500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paging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&amp;&amp;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paging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next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resolve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getPost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posts_data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paging</a:t>
            </a:r>
            <a:r>
              <a:rPr lang="en-US" altLang="zh-TW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altLang="zh-TW" dirty="0" err="1">
                <a:solidFill>
                  <a:srgbClr val="000000"/>
                </a:solidFill>
                <a:latin typeface="Courier New" panose="02070309020205020404" pitchFamily="49" charset="0"/>
              </a:rPr>
              <a:t>next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));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altLang="zh-TW" b="1" dirty="0">
                <a:solidFill>
                  <a:srgbClr val="0000FF"/>
                </a:solidFill>
                <a:latin typeface="Courier New" panose="02070309020205020404" pitchFamily="49" charset="0"/>
              </a:rPr>
              <a:t>else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resolve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({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posts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:</a:t>
            </a:r>
            <a:r>
              <a:rPr lang="en-US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posts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en-US" altLang="zh-TW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});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zh-TW" b="1" dirty="0">
                <a:solidFill>
                  <a:srgbClr val="000080"/>
                </a:solidFill>
                <a:latin typeface="Courier New" panose="02070309020205020404" pitchFamily="49" charset="0"/>
              </a:rPr>
              <a:t>}</a:t>
            </a:r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20630" y="6093167"/>
            <a:ext cx="8508274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有些文章是沒有文字的，像是照片影片等等，我們必須略過他。</a:t>
            </a:r>
            <a:endParaRPr lang="en-US" altLang="zh-TW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形 5" descr="資訊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3502" y="6033870"/>
            <a:ext cx="567128" cy="56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01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</a:t>
            </a:r>
          </a:p>
        </p:txBody>
      </p:sp>
      <p:sp>
        <p:nvSpPr>
          <p:cNvPr id="3" name="矩形 2"/>
          <p:cNvSpPr/>
          <p:nvPr/>
        </p:nvSpPr>
        <p:spPr>
          <a:xfrm>
            <a:off x="248194" y="1516120"/>
            <a:ext cx="12984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5636" y="1744580"/>
            <a:ext cx="11516534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三個接點都完成後，前端應該就能做出文字雲囉。我們沒有使用中文的段詞設定，所以幾乎是隨便切的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XD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完整程式碼請到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上看。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252" y="2841683"/>
            <a:ext cx="6962503" cy="33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901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上傳</a:t>
            </a:r>
            <a:r>
              <a:rPr lang="en-US" altLang="zh-TW" dirty="0"/>
              <a:t>Azure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24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前置作業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59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環境確認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hlinkClick r:id="rId2"/>
              </a:rPr>
              <a:t>課程檔案下載</a:t>
            </a:r>
            <a:endParaRPr lang="en-US" altLang="zh-TW" dirty="0"/>
          </a:p>
          <a:p>
            <a:r>
              <a:rPr lang="en-US" altLang="zh-TW" dirty="0"/>
              <a:t>VS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</a:t>
            </a:r>
            <a:r>
              <a:rPr lang="zh-TW" altLang="en-US" dirty="0"/>
              <a:t>模組下載，</a:t>
            </a:r>
            <a:r>
              <a:rPr lang="en-US" altLang="zh-TW" dirty="0"/>
              <a:t>cd </a:t>
            </a:r>
            <a:r>
              <a:rPr lang="zh-TW" altLang="en-US" dirty="0"/>
              <a:t>到目錄下，</a:t>
            </a:r>
            <a:r>
              <a:rPr lang="en-US" altLang="zh-TW" dirty="0" err="1"/>
              <a:t>npm</a:t>
            </a:r>
            <a:r>
              <a:rPr lang="en-US" altLang="zh-TW" dirty="0"/>
              <a:t> install</a:t>
            </a:r>
          </a:p>
          <a:p>
            <a:r>
              <a:rPr lang="zh-TW" altLang="en-US" dirty="0"/>
              <a:t>前往 </a:t>
            </a:r>
            <a:r>
              <a:rPr lang="en-US" altLang="zh-TW" dirty="0">
                <a:hlinkClick r:id="rId3"/>
              </a:rPr>
              <a:t>Facebook </a:t>
            </a:r>
            <a:r>
              <a:rPr lang="zh-TW" altLang="en-US" dirty="0">
                <a:hlinkClick r:id="rId3"/>
              </a:rPr>
              <a:t>應用程式管理</a:t>
            </a:r>
            <a:r>
              <a:rPr lang="zh-TW" altLang="en-US" dirty="0"/>
              <a:t>，建立一個新的應用程式。</a:t>
            </a:r>
          </a:p>
        </p:txBody>
      </p:sp>
    </p:spTree>
    <p:extLst>
      <p:ext uri="{BB962C8B-B14F-4D97-AF65-F5344CB8AC3E}">
        <p14:creationId xmlns:p14="http://schemas.microsoft.com/office/powerpoint/2010/main" val="608312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Facebook</a:t>
            </a:r>
            <a:r>
              <a:rPr lang="zh-TW" altLang="en-US" dirty="0"/>
              <a:t>登入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939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Graph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1800" dirty="0"/>
              <a:t>利用</a:t>
            </a:r>
            <a:r>
              <a:rPr lang="en-US" altLang="zh-TW" sz="1800" dirty="0"/>
              <a:t>Graph</a:t>
            </a:r>
            <a:r>
              <a:rPr lang="zh-TW" altLang="en-US" sz="1800" dirty="0"/>
              <a:t> </a:t>
            </a:r>
            <a:r>
              <a:rPr lang="en-US" altLang="zh-TW" sz="1800" dirty="0"/>
              <a:t>API</a:t>
            </a:r>
            <a:r>
              <a:rPr lang="zh-TW" altLang="en-US" sz="1800" dirty="0"/>
              <a:t>存取用戶</a:t>
            </a:r>
            <a:r>
              <a:rPr lang="en-US" altLang="zh-TW" sz="1800" dirty="0"/>
              <a:t>Facebook</a:t>
            </a:r>
            <a:r>
              <a:rPr lang="zh-TW" altLang="en-US" sz="1800" dirty="0"/>
              <a:t>資料</a:t>
            </a:r>
            <a:endParaRPr lang="en-US" altLang="zh-TW" sz="1800" dirty="0">
              <a:hlinkClick r:id="rId3"/>
            </a:endParaRPr>
          </a:p>
          <a:p>
            <a:pPr marL="0" indent="0">
              <a:buNone/>
            </a:pPr>
            <a:r>
              <a:rPr lang="en-US" altLang="zh-TW" sz="1800" dirty="0">
                <a:hlinkClick r:id="rId3"/>
              </a:rPr>
              <a:t>https://developers.facebook.com/docs/graph-api?locale=zh_TW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使用測試工具檢視取得的資料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Ex.  </a:t>
            </a:r>
            <a:r>
              <a:rPr lang="en-US" altLang="zh-TW" sz="1800" dirty="0">
                <a:solidFill>
                  <a:srgbClr val="00B050"/>
                </a:solidFill>
              </a:rPr>
              <a:t>me/posts </a:t>
            </a:r>
            <a:r>
              <a:rPr lang="zh-TW" altLang="en-US" sz="1800" dirty="0"/>
              <a:t>可以取得使用者的所有貼文</a:t>
            </a:r>
            <a:r>
              <a:rPr lang="en-US" altLang="zh-TW" sz="1800" dirty="0"/>
              <a:t>(</a:t>
            </a:r>
            <a:r>
              <a:rPr lang="zh-TW" altLang="en-US" sz="1800" dirty="0"/>
              <a:t>需勾選 </a:t>
            </a:r>
            <a:r>
              <a:rPr lang="en-US" altLang="zh-TW" sz="1800" dirty="0" err="1"/>
              <a:t>user_posts</a:t>
            </a:r>
            <a:r>
              <a:rPr lang="en-US" altLang="zh-TW" sz="1800" dirty="0"/>
              <a:t>)</a:t>
            </a:r>
          </a:p>
          <a:p>
            <a:pPr marL="0" indent="0">
              <a:buNone/>
            </a:pPr>
            <a:r>
              <a:rPr lang="en-US" altLang="zh-TW" sz="1800" dirty="0">
                <a:hlinkClick r:id="rId4"/>
              </a:rPr>
              <a:t>https://developers.facebook.com/tools/explorer/</a:t>
            </a:r>
            <a:endParaRPr lang="zh-TW" altLang="en-US" sz="1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338728"/>
            <a:ext cx="9100185" cy="1358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7455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Facebook </a:t>
            </a:r>
            <a:r>
              <a:rPr lang="zh-TW" altLang="en-US" dirty="0"/>
              <a:t>認證流程</a:t>
            </a:r>
          </a:p>
        </p:txBody>
      </p:sp>
      <p:graphicFrame>
        <p:nvGraphicFramePr>
          <p:cNvPr id="11" name="內容版面配置區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506316"/>
              </p:ext>
            </p:extLst>
          </p:nvPr>
        </p:nvGraphicFramePr>
        <p:xfrm>
          <a:off x="548639" y="2320023"/>
          <a:ext cx="11080865" cy="3424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548639" y="232002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手動建立登入流程</a:t>
            </a:r>
          </a:p>
        </p:txBody>
      </p:sp>
    </p:spTree>
    <p:extLst>
      <p:ext uri="{BB962C8B-B14F-4D97-AF65-F5344CB8AC3E}">
        <p14:creationId xmlns:p14="http://schemas.microsoft.com/office/powerpoint/2010/main" val="139518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存取權杖</a:t>
            </a:r>
            <a:r>
              <a:rPr lang="en-US" altLang="zh-TW" dirty="0"/>
              <a:t>(Token)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173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800" dirty="0"/>
              <a:t>Token</a:t>
            </a:r>
            <a:r>
              <a:rPr lang="zh-TW" altLang="en-US" sz="1800" dirty="0"/>
              <a:t>有分很多種：用戶存取權杖、應用程式存取權杖</a:t>
            </a:r>
            <a:r>
              <a:rPr lang="en-US" altLang="zh-TW" sz="1800" dirty="0"/>
              <a:t>…</a:t>
            </a:r>
          </a:p>
          <a:p>
            <a:pPr marL="0" indent="0">
              <a:buNone/>
            </a:pPr>
            <a:r>
              <a:rPr lang="en-US" altLang="zh-TW" sz="1800" dirty="0">
                <a:hlinkClick r:id="rId2"/>
              </a:rPr>
              <a:t>https://developers.facebook.com/docs/facebook-login/access-tokens#pagetokens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zh-TW" altLang="en-US" sz="1800" dirty="0"/>
              <a:t>這次</a:t>
            </a:r>
            <a:r>
              <a:rPr lang="en-US" altLang="zh-TW" sz="1800" dirty="0"/>
              <a:t>demo</a:t>
            </a:r>
            <a:r>
              <a:rPr lang="zh-TW" altLang="en-US" sz="1800" dirty="0"/>
              <a:t>要使用</a:t>
            </a:r>
            <a:r>
              <a:rPr lang="zh-TW" altLang="en-US" sz="1800" b="1" dirty="0">
                <a:solidFill>
                  <a:srgbClr val="00B050"/>
                </a:solidFill>
              </a:rPr>
              <a:t>用戶存取權杖</a:t>
            </a:r>
            <a:r>
              <a:rPr lang="zh-TW" altLang="en-US" sz="1800" dirty="0"/>
              <a:t>取得用戶資料</a:t>
            </a:r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12369095"/>
              </p:ext>
            </p:extLst>
          </p:nvPr>
        </p:nvGraphicFramePr>
        <p:xfrm>
          <a:off x="838199" y="2518756"/>
          <a:ext cx="10515601" cy="3782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2135418"/>
      </p:ext>
    </p:extLst>
  </p:cSld>
  <p:clrMapOvr>
    <a:masterClrMapping/>
  </p:clrMapOvr>
</p:sld>
</file>

<file path=ppt/theme/theme1.xml><?xml version="1.0" encoding="utf-8"?>
<a:theme xmlns:a="http://schemas.openxmlformats.org/drawingml/2006/main" name="nodej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dejs" id="{FE0560D5-994D-4450-B88F-7E5493996738}" vid="{BA88FA52-0458-47F7-802C-76910181A5D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nodejs</Template>
  <TotalTime>2639</TotalTime>
  <Words>3103</Words>
  <Application>Microsoft Office PowerPoint</Application>
  <PresentationFormat>寬螢幕</PresentationFormat>
  <Paragraphs>293</Paragraphs>
  <Slides>38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微軟正黑體</vt:lpstr>
      <vt:lpstr>微軟正黑體</vt:lpstr>
      <vt:lpstr>新細明體</vt:lpstr>
      <vt:lpstr>Arial</vt:lpstr>
      <vt:lpstr>Calibri</vt:lpstr>
      <vt:lpstr>Courier New</vt:lpstr>
      <vt:lpstr>nodejs</vt:lpstr>
      <vt:lpstr>Node.js 實作課程(1) — 文字雲</vt:lpstr>
      <vt:lpstr>Who are we ?</vt:lpstr>
      <vt:lpstr>OUTLINE</vt:lpstr>
      <vt:lpstr>前置作業</vt:lpstr>
      <vt:lpstr>環境確認</vt:lpstr>
      <vt:lpstr>Facebook登入</vt:lpstr>
      <vt:lpstr>Graph API</vt:lpstr>
      <vt:lpstr>Facebook 認證流程</vt:lpstr>
      <vt:lpstr>存取權杖(Token)</vt:lpstr>
      <vt:lpstr>取得Token</vt:lpstr>
      <vt:lpstr>實作登入Facebook</vt:lpstr>
      <vt:lpstr>實作登入Facebook</vt:lpstr>
      <vt:lpstr>實作登入Facebook</vt:lpstr>
      <vt:lpstr>實作登入Facebook</vt:lpstr>
      <vt:lpstr>驗證token必要性</vt:lpstr>
      <vt:lpstr>專案實作</vt:lpstr>
      <vt:lpstr>引用套件</vt:lpstr>
      <vt:lpstr>開啟伺服器</vt:lpstr>
      <vt:lpstr>開啟伺服器</vt:lpstr>
      <vt:lpstr>開啟伺服器</vt:lpstr>
      <vt:lpstr>Session</vt:lpstr>
      <vt:lpstr>Session</vt:lpstr>
      <vt:lpstr>Session</vt:lpstr>
      <vt:lpstr>GET api/user</vt:lpstr>
      <vt:lpstr>GET api/user</vt:lpstr>
      <vt:lpstr>Code 換 Token</vt:lpstr>
      <vt:lpstr>GET api/code</vt:lpstr>
      <vt:lpstr>GET api/code</vt:lpstr>
      <vt:lpstr>GET api/code</vt:lpstr>
      <vt:lpstr>Promise</vt:lpstr>
      <vt:lpstr>Promise</vt:lpstr>
      <vt:lpstr>Promise</vt:lpstr>
      <vt:lpstr>GET api/code</vt:lpstr>
      <vt:lpstr>GET api/post</vt:lpstr>
      <vt:lpstr>GET api/post</vt:lpstr>
      <vt:lpstr>GET api/post</vt:lpstr>
      <vt:lpstr>完成</vt:lpstr>
      <vt:lpstr>上傳Azure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 實作課程(1) — 文字雲</dc:title>
  <dc:creator>詹鈞婷</dc:creator>
  <cp:lastModifiedBy>蔡臻平</cp:lastModifiedBy>
  <cp:revision>37</cp:revision>
  <dcterms:created xsi:type="dcterms:W3CDTF">2017-03-19T13:04:15Z</dcterms:created>
  <dcterms:modified xsi:type="dcterms:W3CDTF">2017-03-26T04:44:32Z</dcterms:modified>
</cp:coreProperties>
</file>